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496" r:id="rId2"/>
    <p:sldId id="484" r:id="rId3"/>
    <p:sldId id="524" r:id="rId4"/>
    <p:sldId id="504" r:id="rId5"/>
    <p:sldId id="497" r:id="rId6"/>
    <p:sldId id="520" r:id="rId7"/>
    <p:sldId id="519" r:id="rId8"/>
    <p:sldId id="521" r:id="rId9"/>
    <p:sldId id="506" r:id="rId10"/>
    <p:sldId id="482" r:id="rId11"/>
    <p:sldId id="507" r:id="rId12"/>
    <p:sldId id="522" r:id="rId13"/>
    <p:sldId id="525" r:id="rId14"/>
  </p:sldIdLst>
  <p:sldSz cx="12192000" cy="6858000"/>
  <p:notesSz cx="6400800" cy="86868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8E845"/>
    <a:srgbClr val="CFD416"/>
    <a:srgbClr val="DF840B"/>
    <a:srgbClr val="E60000"/>
    <a:srgbClr val="F9F9F9"/>
    <a:srgbClr val="EAEAEA"/>
    <a:srgbClr val="E6E6E6"/>
    <a:srgbClr val="F9B407"/>
    <a:srgbClr val="FF4B4B"/>
    <a:srgbClr val="DAE7F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0277" autoAdjust="0"/>
    <p:restoredTop sz="84615" autoAdjust="0"/>
  </p:normalViewPr>
  <p:slideViewPr>
    <p:cSldViewPr>
      <p:cViewPr varScale="1">
        <p:scale>
          <a:sx n="94" d="100"/>
          <a:sy n="94" d="100"/>
        </p:scale>
        <p:origin x="93" y="614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54" d="100"/>
          <a:sy n="54" d="100"/>
        </p:scale>
        <p:origin x="2826" y="84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2" y="3"/>
            <a:ext cx="2774260" cy="434490"/>
          </a:xfrm>
          <a:prstGeom prst="rect">
            <a:avLst/>
          </a:prstGeom>
        </p:spPr>
        <p:txBody>
          <a:bodyPr vert="horz" lIns="84891" tIns="42446" rIns="84891" bIns="42446" rtlCol="0"/>
          <a:lstStyle>
            <a:lvl1pPr algn="l">
              <a:defRPr sz="11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625095" y="3"/>
            <a:ext cx="2774260" cy="434490"/>
          </a:xfrm>
          <a:prstGeom prst="rect">
            <a:avLst/>
          </a:prstGeom>
        </p:spPr>
        <p:txBody>
          <a:bodyPr vert="horz" lIns="84891" tIns="42446" rIns="84891" bIns="42446" rtlCol="0"/>
          <a:lstStyle>
            <a:lvl1pPr algn="r">
              <a:defRPr sz="1100"/>
            </a:lvl1pPr>
          </a:lstStyle>
          <a:p>
            <a:fld id="{F5B2185C-45E2-4924-8913-CCD284C81BF4}" type="datetimeFigureOut">
              <a:rPr lang="en-US" smtClean="0"/>
              <a:t>10/8/2024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04800" y="650875"/>
            <a:ext cx="5791200" cy="32575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84891" tIns="42446" rIns="84891" bIns="42446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40661" y="4126905"/>
            <a:ext cx="5119481" cy="3908911"/>
          </a:xfrm>
          <a:prstGeom prst="rect">
            <a:avLst/>
          </a:prstGeom>
        </p:spPr>
        <p:txBody>
          <a:bodyPr vert="horz" lIns="84891" tIns="42446" rIns="84891" bIns="42446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2" y="8250819"/>
            <a:ext cx="2774260" cy="434490"/>
          </a:xfrm>
          <a:prstGeom prst="rect">
            <a:avLst/>
          </a:prstGeom>
        </p:spPr>
        <p:txBody>
          <a:bodyPr vert="horz" lIns="84891" tIns="42446" rIns="84891" bIns="42446" rtlCol="0" anchor="b"/>
          <a:lstStyle>
            <a:lvl1pPr algn="l">
              <a:defRPr sz="1100"/>
            </a:lvl1pPr>
          </a:lstStyle>
          <a:p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5"/>
          </p:nvPr>
        </p:nvSpPr>
        <p:spPr>
          <a:xfrm>
            <a:off x="3625455" y="8251599"/>
            <a:ext cx="2773958" cy="435201"/>
          </a:xfrm>
          <a:prstGeom prst="rect">
            <a:avLst/>
          </a:prstGeom>
        </p:spPr>
        <p:txBody>
          <a:bodyPr vert="horz" lIns="81533" tIns="40766" rIns="81533" bIns="40766" rtlCol="0" anchor="b"/>
          <a:lstStyle>
            <a:lvl1pPr algn="r">
              <a:defRPr sz="1100"/>
            </a:lvl1pPr>
          </a:lstStyle>
          <a:p>
            <a:fld id="{1B1D97B9-174D-41C6-935B-697F039030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283351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17513" y="701675"/>
            <a:ext cx="6242050" cy="35115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4008103" y="8893152"/>
            <a:ext cx="3067374" cy="468316"/>
          </a:xfrm>
          <a:prstGeom prst="rect">
            <a:avLst/>
          </a:prstGeom>
        </p:spPr>
        <p:txBody>
          <a:bodyPr/>
          <a:lstStyle/>
          <a:p>
            <a:fld id="{388C3D74-106F-401C-A9B2-FA3FCA181AE6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1475111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04800" y="650875"/>
            <a:ext cx="5791200" cy="32575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625095" y="8250819"/>
            <a:ext cx="2774260" cy="434490"/>
          </a:xfrm>
          <a:prstGeom prst="rect">
            <a:avLst/>
          </a:prstGeom>
        </p:spPr>
        <p:txBody>
          <a:bodyPr/>
          <a:lstStyle/>
          <a:p>
            <a:fld id="{388C3D74-106F-401C-A9B2-FA3FCA181AE6}" type="slidenum">
              <a:rPr lang="en-US" smtClean="0"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0360685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04800" y="650875"/>
            <a:ext cx="5791200" cy="32575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625095" y="8250819"/>
            <a:ext cx="2774260" cy="434490"/>
          </a:xfrm>
          <a:prstGeom prst="rect">
            <a:avLst/>
          </a:prstGeom>
        </p:spPr>
        <p:txBody>
          <a:bodyPr/>
          <a:lstStyle/>
          <a:p>
            <a:fld id="{388C3D74-106F-401C-A9B2-FA3FCA181AE6}" type="slidenum">
              <a:rPr lang="en-US" smtClean="0"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053554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04800" y="650875"/>
            <a:ext cx="5791200" cy="32575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625095" y="8250819"/>
            <a:ext cx="2774260" cy="434490"/>
          </a:xfrm>
          <a:prstGeom prst="rect">
            <a:avLst/>
          </a:prstGeom>
        </p:spPr>
        <p:txBody>
          <a:bodyPr/>
          <a:lstStyle/>
          <a:p>
            <a:fld id="{388C3D74-106F-401C-A9B2-FA3FCA181AE6}" type="slidenum">
              <a:rPr lang="en-US" smtClean="0"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1081125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04800" y="650875"/>
            <a:ext cx="5791200" cy="32575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625095" y="8250819"/>
            <a:ext cx="2774260" cy="434490"/>
          </a:xfrm>
          <a:prstGeom prst="rect">
            <a:avLst/>
          </a:prstGeom>
        </p:spPr>
        <p:txBody>
          <a:bodyPr/>
          <a:lstStyle/>
          <a:p>
            <a:fld id="{388C3D74-106F-401C-A9B2-FA3FCA181AE6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2842106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04800" y="650875"/>
            <a:ext cx="5791200" cy="32575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625095" y="8250819"/>
            <a:ext cx="2774260" cy="434490"/>
          </a:xfrm>
          <a:prstGeom prst="rect">
            <a:avLst/>
          </a:prstGeom>
        </p:spPr>
        <p:txBody>
          <a:bodyPr/>
          <a:lstStyle/>
          <a:p>
            <a:fld id="{388C3D74-106F-401C-A9B2-FA3FCA181AE6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4056592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17513" y="701675"/>
            <a:ext cx="6242050" cy="35115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4008103" y="8893152"/>
            <a:ext cx="3067374" cy="468316"/>
          </a:xfrm>
          <a:prstGeom prst="rect">
            <a:avLst/>
          </a:prstGeom>
        </p:spPr>
        <p:txBody>
          <a:bodyPr/>
          <a:lstStyle/>
          <a:p>
            <a:fld id="{388C3D74-106F-401C-A9B2-FA3FCA181AE6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96958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04800" y="650875"/>
            <a:ext cx="5791200" cy="32575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625095" y="8250819"/>
            <a:ext cx="2774260" cy="434490"/>
          </a:xfrm>
          <a:prstGeom prst="rect">
            <a:avLst/>
          </a:prstGeom>
        </p:spPr>
        <p:txBody>
          <a:bodyPr/>
          <a:lstStyle/>
          <a:p>
            <a:fld id="{388C3D74-106F-401C-A9B2-FA3FCA181AE6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6364467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04800" y="650875"/>
            <a:ext cx="5791200" cy="32575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625095" y="8250819"/>
            <a:ext cx="2774260" cy="434490"/>
          </a:xfrm>
          <a:prstGeom prst="rect">
            <a:avLst/>
          </a:prstGeom>
        </p:spPr>
        <p:txBody>
          <a:bodyPr/>
          <a:lstStyle/>
          <a:p>
            <a:fld id="{388C3D74-106F-401C-A9B2-FA3FCA181AE6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539027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04800" y="650875"/>
            <a:ext cx="5791200" cy="32575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625095" y="8250819"/>
            <a:ext cx="2774260" cy="434490"/>
          </a:xfrm>
          <a:prstGeom prst="rect">
            <a:avLst/>
          </a:prstGeom>
        </p:spPr>
        <p:txBody>
          <a:bodyPr/>
          <a:lstStyle/>
          <a:p>
            <a:fld id="{388C3D74-106F-401C-A9B2-FA3FCA181AE6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4879606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04800" y="650875"/>
            <a:ext cx="5791200" cy="32575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625095" y="8250819"/>
            <a:ext cx="2774260" cy="434490"/>
          </a:xfrm>
          <a:prstGeom prst="rect">
            <a:avLst/>
          </a:prstGeom>
        </p:spPr>
        <p:txBody>
          <a:bodyPr/>
          <a:lstStyle/>
          <a:p>
            <a:fld id="{388C3D74-106F-401C-A9B2-FA3FCA181AE6}" type="slidenum">
              <a:rPr lang="en-US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708925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17513" y="701675"/>
            <a:ext cx="6242050" cy="35115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4008103" y="8893152"/>
            <a:ext cx="3067374" cy="468316"/>
          </a:xfrm>
          <a:prstGeom prst="rect">
            <a:avLst/>
          </a:prstGeom>
        </p:spPr>
        <p:txBody>
          <a:bodyPr/>
          <a:lstStyle/>
          <a:p>
            <a:fld id="{388C3D74-106F-401C-A9B2-FA3FCA181AE6}" type="slidenum">
              <a:rPr lang="en-US" smtClean="0"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3522556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8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10/8/2024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10/8/2024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41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41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10/8/2024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10/8/2024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0" y="6003925"/>
            <a:ext cx="12192000" cy="777877"/>
          </a:xfr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3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10/8/2024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3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3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10/8/2024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9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9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10/8/2024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10/8/2024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10/8/2024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2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3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2" y="1435103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10/8/2024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10/8/2024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3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3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10/8/2024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3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3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e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emf"/><Relationship Id="rId4" Type="http://schemas.openxmlformats.org/officeDocument/2006/relationships/image" Target="../media/image10.e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C45814-C6AE-4570-BD3F-E08429D664A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14400" y="1371600"/>
            <a:ext cx="10363200" cy="1470025"/>
          </a:xfrm>
        </p:spPr>
        <p:txBody>
          <a:bodyPr/>
          <a:lstStyle/>
          <a:p>
            <a:r>
              <a:rPr lang="en-US" dirty="0">
                <a:solidFill>
                  <a:schemeClr val="accent5">
                    <a:lumMod val="50000"/>
                  </a:schemeClr>
                </a:solidFill>
                <a:latin typeface="+mn-lt"/>
              </a:rPr>
              <a:t>Modern Boiler Level Indication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253F282-A0B6-42EE-9A41-EA21838F9D1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439918" y="3048000"/>
            <a:ext cx="8770882" cy="1752600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/>
              <a:t>“Real Time Density Corrected Level Measurement”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DCA4E37-6979-4A63-8C08-3E4006AB27E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00" y="5969000"/>
            <a:ext cx="12039600" cy="8376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766059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>
            <a:extLst>
              <a:ext uri="{FF2B5EF4-FFF2-40B4-BE49-F238E27FC236}">
                <a16:creationId xmlns:a16="http://schemas.microsoft.com/office/drawing/2014/main" id="{9C674A44-15C6-4FB5-8352-F0319E04A7D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00" y="5990020"/>
            <a:ext cx="12039600" cy="837611"/>
          </a:xfrm>
          <a:prstGeom prst="rect">
            <a:avLst/>
          </a:prstGeom>
        </p:spPr>
      </p:pic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545202B1-F740-4F02-9C58-541DBFA35E0B}"/>
              </a:ext>
            </a:extLst>
          </p:cNvPr>
          <p:cNvCxnSpPr>
            <a:cxnSpLocks/>
          </p:cNvCxnSpPr>
          <p:nvPr/>
        </p:nvCxnSpPr>
        <p:spPr>
          <a:xfrm>
            <a:off x="419100" y="896034"/>
            <a:ext cx="11252200" cy="0"/>
          </a:xfrm>
          <a:prstGeom prst="line">
            <a:avLst/>
          </a:prstGeom>
          <a:ln w="88900">
            <a:solidFill>
              <a:srgbClr val="EEEEEE">
                <a:alpha val="49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>
            <a:extLst>
              <a:ext uri="{FF2B5EF4-FFF2-40B4-BE49-F238E27FC236}">
                <a16:creationId xmlns:a16="http://schemas.microsoft.com/office/drawing/2014/main" id="{D4CA427C-A743-4622-94DD-7976AF957899}"/>
              </a:ext>
            </a:extLst>
          </p:cNvPr>
          <p:cNvSpPr txBox="1"/>
          <p:nvPr/>
        </p:nvSpPr>
        <p:spPr>
          <a:xfrm>
            <a:off x="381000" y="1184516"/>
            <a:ext cx="54483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accent5">
                    <a:lumMod val="50000"/>
                  </a:schemeClr>
                </a:solidFill>
              </a:rPr>
              <a:t>What Challenges Exist In High Pressure Steam Service, When Measuring Water Level?</a:t>
            </a:r>
          </a:p>
          <a:p>
            <a:r>
              <a:rPr lang="en-US" sz="1600" dirty="0">
                <a:solidFill>
                  <a:schemeClr val="accent5">
                    <a:lumMod val="50000"/>
                  </a:schemeClr>
                </a:solidFill>
              </a:rPr>
              <a:t>       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294FDCB3-944F-489D-9CDE-58DBF29CF7F4}"/>
              </a:ext>
            </a:extLst>
          </p:cNvPr>
          <p:cNvSpPr txBox="1"/>
          <p:nvPr/>
        </p:nvSpPr>
        <p:spPr>
          <a:xfrm>
            <a:off x="369092" y="2700004"/>
            <a:ext cx="5345908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accent5">
                    <a:lumMod val="50000"/>
                  </a:schemeClr>
                </a:solidFill>
              </a:rPr>
              <a:t>Condensate Flow</a:t>
            </a:r>
          </a:p>
          <a:p>
            <a:r>
              <a:rPr lang="en-US" dirty="0">
                <a:solidFill>
                  <a:schemeClr val="accent5">
                    <a:lumMod val="50000"/>
                  </a:schemeClr>
                </a:solidFill>
              </a:rPr>
              <a:t>What</a:t>
            </a:r>
            <a:r>
              <a:rPr lang="en-US" spc="-5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dirty="0">
                <a:solidFill>
                  <a:schemeClr val="accent5">
                    <a:lumMod val="50000"/>
                  </a:schemeClr>
                </a:solidFill>
              </a:rPr>
              <a:t>is</a:t>
            </a:r>
            <a:r>
              <a:rPr lang="en-US" spc="-5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dirty="0">
                <a:solidFill>
                  <a:schemeClr val="accent5">
                    <a:lumMod val="50000"/>
                  </a:schemeClr>
                </a:solidFill>
              </a:rPr>
              <a:t>the</a:t>
            </a:r>
            <a:r>
              <a:rPr lang="en-US" spc="-45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dirty="0">
                <a:solidFill>
                  <a:schemeClr val="accent5">
                    <a:lumMod val="50000"/>
                  </a:schemeClr>
                </a:solidFill>
              </a:rPr>
              <a:t>Error</a:t>
            </a:r>
            <a:r>
              <a:rPr lang="en-US" spc="-5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spc="-10" dirty="0">
                <a:solidFill>
                  <a:schemeClr val="accent5">
                    <a:lumMod val="50000"/>
                  </a:schemeClr>
                </a:solidFill>
              </a:rPr>
              <a:t>Potential?</a:t>
            </a:r>
          </a:p>
          <a:p>
            <a:endParaRPr lang="en-US" sz="2400" dirty="0">
              <a:solidFill>
                <a:schemeClr val="accent5">
                  <a:lumMod val="50000"/>
                </a:schemeClr>
              </a:solidFill>
            </a:endParaRPr>
          </a:p>
          <a:p>
            <a:endParaRPr lang="en-US" sz="2400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24411BF9-6B2E-4C30-B1E8-696C5099F435}"/>
              </a:ext>
            </a:extLst>
          </p:cNvPr>
          <p:cNvSpPr txBox="1"/>
          <p:nvPr/>
        </p:nvSpPr>
        <p:spPr>
          <a:xfrm>
            <a:off x="381000" y="152400"/>
            <a:ext cx="6324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chemeClr val="accent5">
                    <a:lumMod val="50000"/>
                  </a:schemeClr>
                </a:solidFill>
              </a:rPr>
              <a:t>Modern Boiler Level Indication</a:t>
            </a:r>
          </a:p>
        </p:txBody>
      </p:sp>
      <p:pic>
        <p:nvPicPr>
          <p:cNvPr id="208" name="Picture 207">
            <a:extLst>
              <a:ext uri="{FF2B5EF4-FFF2-40B4-BE49-F238E27FC236}">
                <a16:creationId xmlns:a16="http://schemas.microsoft.com/office/drawing/2014/main" id="{3C149FE3-DC76-4288-9660-C3E04D4EACD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77002" y="356573"/>
            <a:ext cx="5499826" cy="5326975"/>
          </a:xfrm>
          <a:prstGeom prst="rect">
            <a:avLst/>
          </a:prstGeom>
        </p:spPr>
      </p:pic>
      <p:graphicFrame>
        <p:nvGraphicFramePr>
          <p:cNvPr id="5" name="Table 6">
            <a:extLst>
              <a:ext uri="{FF2B5EF4-FFF2-40B4-BE49-F238E27FC236}">
                <a16:creationId xmlns:a16="http://schemas.microsoft.com/office/drawing/2014/main" id="{D97D13E5-9593-4A7A-A442-CC9CE60FDAA5}"/>
              </a:ext>
            </a:extLst>
          </p:cNvPr>
          <p:cNvGraphicFramePr>
            <a:graphicFrameLocks noGrp="1"/>
          </p:cNvGraphicFramePr>
          <p:nvPr/>
        </p:nvGraphicFramePr>
        <p:xfrm>
          <a:off x="152400" y="3971627"/>
          <a:ext cx="6038849" cy="172991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09649">
                  <a:extLst>
                    <a:ext uri="{9D8B030D-6E8A-4147-A177-3AD203B41FA5}">
                      <a16:colId xmlns:a16="http://schemas.microsoft.com/office/drawing/2014/main" val="3545245422"/>
                    </a:ext>
                  </a:extLst>
                </a:gridCol>
                <a:gridCol w="1219200">
                  <a:extLst>
                    <a:ext uri="{9D8B030D-6E8A-4147-A177-3AD203B41FA5}">
                      <a16:colId xmlns:a16="http://schemas.microsoft.com/office/drawing/2014/main" val="4174876542"/>
                    </a:ext>
                  </a:extLst>
                </a:gridCol>
                <a:gridCol w="1066800">
                  <a:extLst>
                    <a:ext uri="{9D8B030D-6E8A-4147-A177-3AD203B41FA5}">
                      <a16:colId xmlns:a16="http://schemas.microsoft.com/office/drawing/2014/main" val="1790769744"/>
                    </a:ext>
                  </a:extLst>
                </a:gridCol>
                <a:gridCol w="1371600">
                  <a:extLst>
                    <a:ext uri="{9D8B030D-6E8A-4147-A177-3AD203B41FA5}">
                      <a16:colId xmlns:a16="http://schemas.microsoft.com/office/drawing/2014/main" val="1818351504"/>
                    </a:ext>
                  </a:extLst>
                </a:gridCol>
                <a:gridCol w="1371600">
                  <a:extLst>
                    <a:ext uri="{9D8B030D-6E8A-4147-A177-3AD203B41FA5}">
                      <a16:colId xmlns:a16="http://schemas.microsoft.com/office/drawing/2014/main" val="1731591393"/>
                    </a:ext>
                  </a:extLst>
                </a:gridCol>
              </a:tblGrid>
              <a:tr h="632632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Pressure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Temperature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Column Range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*</a:t>
                      </a:r>
                      <a:r>
                        <a:rPr lang="en-US" sz="1400" dirty="0"/>
                        <a:t>Density Error 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 dirty="0"/>
                        <a:t>*</a:t>
                      </a:r>
                      <a:r>
                        <a:rPr lang="en-US" sz="1400" dirty="0"/>
                        <a:t>Density Error “inches” of H2O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89746346"/>
                  </a:ext>
                </a:extLst>
              </a:tr>
              <a:tr h="256568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2000 psi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636 F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60”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8%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4”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76006705"/>
                  </a:ext>
                </a:extLst>
              </a:tr>
              <a:tr h="256568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2500 psi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669 F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60”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12%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7”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07771370"/>
                  </a:ext>
                </a:extLst>
              </a:tr>
              <a:tr h="256568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3000 psi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696 F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60”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27%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18”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01396364"/>
                  </a:ext>
                </a:extLst>
              </a:tr>
            </a:tbl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id="{6BA17F27-B5B8-4C7A-BB8C-5B9DAD8F05A6}"/>
              </a:ext>
            </a:extLst>
          </p:cNvPr>
          <p:cNvSpPr txBox="1"/>
          <p:nvPr/>
        </p:nvSpPr>
        <p:spPr>
          <a:xfrm>
            <a:off x="50800" y="5683548"/>
            <a:ext cx="28194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/>
              <a:t>*Numbers are rounded up.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C46581CC-AF88-B0F2-F2DF-EFB64F9EB285}"/>
              </a:ext>
            </a:extLst>
          </p:cNvPr>
          <p:cNvSpPr txBox="1"/>
          <p:nvPr/>
        </p:nvSpPr>
        <p:spPr>
          <a:xfrm>
            <a:off x="7543800" y="3736120"/>
            <a:ext cx="304800" cy="369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>
                    <a:lumMod val="95000"/>
                  </a:schemeClr>
                </a:solidFill>
              </a:rPr>
              <a:t>1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C41D3B42-4586-33D3-F6CC-ABF8950E2EC3}"/>
              </a:ext>
            </a:extLst>
          </p:cNvPr>
          <p:cNvSpPr txBox="1"/>
          <p:nvPr/>
        </p:nvSpPr>
        <p:spPr>
          <a:xfrm>
            <a:off x="7651595" y="1981200"/>
            <a:ext cx="304800" cy="369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2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CF42322E-69A2-858E-E9F5-860B7591BD86}"/>
              </a:ext>
            </a:extLst>
          </p:cNvPr>
          <p:cNvSpPr txBox="1"/>
          <p:nvPr/>
        </p:nvSpPr>
        <p:spPr>
          <a:xfrm>
            <a:off x="10134600" y="1796538"/>
            <a:ext cx="304800" cy="369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3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E1192D7A-A385-4F34-AA90-7C9DAFCEF923}"/>
              </a:ext>
            </a:extLst>
          </p:cNvPr>
          <p:cNvSpPr txBox="1"/>
          <p:nvPr/>
        </p:nvSpPr>
        <p:spPr>
          <a:xfrm>
            <a:off x="10058400" y="4058313"/>
            <a:ext cx="304800" cy="369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>
                    <a:lumMod val="95000"/>
                  </a:schemeClr>
                </a:solidFill>
              </a:rPr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val="42419161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>
            <a:extLst>
              <a:ext uri="{FF2B5EF4-FFF2-40B4-BE49-F238E27FC236}">
                <a16:creationId xmlns:a16="http://schemas.microsoft.com/office/drawing/2014/main" id="{9C674A44-15C6-4FB5-8352-F0319E04A7D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00" y="5990020"/>
            <a:ext cx="12039600" cy="837611"/>
          </a:xfrm>
          <a:prstGeom prst="rect">
            <a:avLst/>
          </a:prstGeom>
        </p:spPr>
      </p:pic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545202B1-F740-4F02-9C58-541DBFA35E0B}"/>
              </a:ext>
            </a:extLst>
          </p:cNvPr>
          <p:cNvCxnSpPr>
            <a:cxnSpLocks/>
          </p:cNvCxnSpPr>
          <p:nvPr/>
        </p:nvCxnSpPr>
        <p:spPr>
          <a:xfrm>
            <a:off x="419100" y="896034"/>
            <a:ext cx="11252200" cy="0"/>
          </a:xfrm>
          <a:prstGeom prst="line">
            <a:avLst/>
          </a:prstGeom>
          <a:ln w="88900">
            <a:solidFill>
              <a:srgbClr val="EEEEE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Box 25">
            <a:extLst>
              <a:ext uri="{FF2B5EF4-FFF2-40B4-BE49-F238E27FC236}">
                <a16:creationId xmlns:a16="http://schemas.microsoft.com/office/drawing/2014/main" id="{0B41E539-7277-4B60-8730-067205D43DEC}"/>
              </a:ext>
            </a:extLst>
          </p:cNvPr>
          <p:cNvSpPr txBox="1"/>
          <p:nvPr/>
        </p:nvSpPr>
        <p:spPr>
          <a:xfrm>
            <a:off x="355600" y="152400"/>
            <a:ext cx="110622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accent5">
                    <a:lumMod val="50000"/>
                  </a:schemeClr>
                </a:solidFill>
              </a:rPr>
              <a:t>Field Installation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C10A468D-9CE0-9290-4065-E7EA515B6267}"/>
              </a:ext>
            </a:extLst>
          </p:cNvPr>
          <p:cNvSpPr txBox="1"/>
          <p:nvPr/>
        </p:nvSpPr>
        <p:spPr>
          <a:xfrm>
            <a:off x="457200" y="990600"/>
            <a:ext cx="953859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bg1">
                    <a:lumMod val="65000"/>
                  </a:schemeClr>
                </a:solidFill>
              </a:rPr>
              <a:t>Field Proven Approach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1E00CC32-4E36-4B42-D2D0-C0B2134E3466}"/>
              </a:ext>
            </a:extLst>
          </p:cNvPr>
          <p:cNvSpPr txBox="1"/>
          <p:nvPr/>
        </p:nvSpPr>
        <p:spPr>
          <a:xfrm>
            <a:off x="514321" y="1907210"/>
            <a:ext cx="5778500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accent5">
                    <a:lumMod val="75000"/>
                  </a:schemeClr>
                </a:solidFill>
              </a:rPr>
              <a:t>Duke Buck Steam Station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accent5">
                    <a:lumMod val="75000"/>
                  </a:schemeClr>
                </a:solidFill>
              </a:rPr>
              <a:t>Duke Dan River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b="0" i="0" dirty="0">
                <a:solidFill>
                  <a:schemeClr val="accent5">
                    <a:lumMod val="75000"/>
                  </a:schemeClr>
                </a:solidFill>
                <a:effectLst/>
                <a:latin typeface="Google Sans"/>
              </a:rPr>
              <a:t>Sugar Creek Generating Station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accent5">
                    <a:lumMod val="75000"/>
                  </a:schemeClr>
                </a:solidFill>
              </a:rPr>
              <a:t>Duke - Asheville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accent5">
                    <a:lumMod val="75000"/>
                  </a:schemeClr>
                </a:solidFill>
              </a:rPr>
              <a:t>Alliant Riverside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accent5">
                    <a:lumMod val="75000"/>
                  </a:schemeClr>
                </a:solidFill>
              </a:rPr>
              <a:t>NAES Newark Energy Center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accent5">
                    <a:lumMod val="75000"/>
                  </a:schemeClr>
                </a:solidFill>
              </a:rPr>
              <a:t>Alliant Marshalltown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accent5">
                    <a:lumMod val="75000"/>
                  </a:schemeClr>
                </a:solidFill>
              </a:rPr>
              <a:t>Duke – Tiger Bay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accent5">
                    <a:lumMod val="75000"/>
                  </a:schemeClr>
                </a:solidFill>
              </a:rPr>
              <a:t>Duke Hines Energy Complex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accent5">
                    <a:lumMod val="75000"/>
                  </a:schemeClr>
                </a:solidFill>
              </a:rPr>
              <a:t>Covert Generating Station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accent5">
                    <a:lumMod val="75000"/>
                  </a:schemeClr>
                </a:solidFill>
              </a:rPr>
              <a:t>BP Whiting Clean Energy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7DE5D91D-F10A-07C9-D403-9A7E5249C7D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259672" y="1525432"/>
            <a:ext cx="2286000" cy="5059182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D5EF07A5-2D28-4CC4-5A0D-D04B3B8722A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239000" y="4055023"/>
            <a:ext cx="1865528" cy="19603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48799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>
            <a:extLst>
              <a:ext uri="{FF2B5EF4-FFF2-40B4-BE49-F238E27FC236}">
                <a16:creationId xmlns:a16="http://schemas.microsoft.com/office/drawing/2014/main" id="{9C674A44-15C6-4FB5-8352-F0319E04A7D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00" y="5990020"/>
            <a:ext cx="12039600" cy="837611"/>
          </a:xfrm>
          <a:prstGeom prst="rect">
            <a:avLst/>
          </a:prstGeom>
        </p:spPr>
      </p:pic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545202B1-F740-4F02-9C58-541DBFA35E0B}"/>
              </a:ext>
            </a:extLst>
          </p:cNvPr>
          <p:cNvCxnSpPr>
            <a:cxnSpLocks/>
          </p:cNvCxnSpPr>
          <p:nvPr/>
        </p:nvCxnSpPr>
        <p:spPr>
          <a:xfrm>
            <a:off x="419100" y="896034"/>
            <a:ext cx="11252200" cy="0"/>
          </a:xfrm>
          <a:prstGeom prst="line">
            <a:avLst/>
          </a:prstGeom>
          <a:ln w="88900">
            <a:solidFill>
              <a:srgbClr val="EEEEE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Box 24">
            <a:extLst>
              <a:ext uri="{FF2B5EF4-FFF2-40B4-BE49-F238E27FC236}">
                <a16:creationId xmlns:a16="http://schemas.microsoft.com/office/drawing/2014/main" id="{C10A468D-9CE0-9290-4065-E7EA515B6267}"/>
              </a:ext>
            </a:extLst>
          </p:cNvPr>
          <p:cNvSpPr txBox="1"/>
          <p:nvPr/>
        </p:nvSpPr>
        <p:spPr>
          <a:xfrm>
            <a:off x="386443" y="1003527"/>
            <a:ext cx="930999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bg1">
                    <a:lumMod val="65000"/>
                  </a:schemeClr>
                </a:solidFill>
              </a:rPr>
              <a:t>Always Use Coaxial Probe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87D26852-2632-819F-1004-3E44ECD81B6F}"/>
              </a:ext>
            </a:extLst>
          </p:cNvPr>
          <p:cNvSpPr txBox="1"/>
          <p:nvPr/>
        </p:nvSpPr>
        <p:spPr>
          <a:xfrm>
            <a:off x="381000" y="152400"/>
            <a:ext cx="6324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accent5">
                    <a:lumMod val="50000"/>
                  </a:schemeClr>
                </a:solidFill>
              </a:rPr>
              <a:t>Guided Wave Radar – Steam Drums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8158061C-FFB4-E3A4-C656-061D00D1193C}"/>
              </a:ext>
            </a:extLst>
          </p:cNvPr>
          <p:cNvSpPr txBox="1"/>
          <p:nvPr/>
        </p:nvSpPr>
        <p:spPr>
          <a:xfrm>
            <a:off x="6604988" y="48143"/>
            <a:ext cx="558701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accent5">
                    <a:lumMod val="50000"/>
                  </a:schemeClr>
                </a:solidFill>
              </a:rPr>
              <a:t>             Presentation By: </a:t>
            </a:r>
            <a:r>
              <a:rPr lang="en-US" sz="2000" b="1" dirty="0">
                <a:solidFill>
                  <a:schemeClr val="accent5">
                    <a:lumMod val="50000"/>
                  </a:schemeClr>
                </a:solidFill>
              </a:rPr>
              <a:t>Questtec Solutions, Houston Texas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4DC4337F-25FF-3EA5-91C0-A29BE98AD1B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48200" y="2046280"/>
            <a:ext cx="2227050" cy="307450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6DDEE12E-7EA2-DF1F-22A5-BCF09D67921E}"/>
              </a:ext>
            </a:extLst>
          </p:cNvPr>
          <p:cNvSpPr txBox="1"/>
          <p:nvPr/>
        </p:nvSpPr>
        <p:spPr>
          <a:xfrm>
            <a:off x="3200400" y="3396322"/>
            <a:ext cx="1295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Bare Probe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FE82CC7B-474A-7334-E847-28C82C6E38BA}"/>
              </a:ext>
            </a:extLst>
          </p:cNvPr>
          <p:cNvSpPr txBox="1"/>
          <p:nvPr/>
        </p:nvSpPr>
        <p:spPr>
          <a:xfrm>
            <a:off x="7200900" y="3298635"/>
            <a:ext cx="1295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Coax Probe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6BC7F419-93B6-E338-64C4-7070263745E9}"/>
              </a:ext>
            </a:extLst>
          </p:cNvPr>
          <p:cNvSpPr txBox="1"/>
          <p:nvPr/>
        </p:nvSpPr>
        <p:spPr>
          <a:xfrm>
            <a:off x="7200900" y="3719993"/>
            <a:ext cx="302715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Wave will ignore irregularities on the column wall.</a:t>
            </a:r>
          </a:p>
          <a:p>
            <a:endParaRPr lang="en-US" dirty="0"/>
          </a:p>
          <a:p>
            <a:r>
              <a:rPr lang="en-US" dirty="0"/>
              <a:t>Cost is nominal for the benefit.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80CB041F-B94E-C811-B27B-58104DF7BD3D}"/>
              </a:ext>
            </a:extLst>
          </p:cNvPr>
          <p:cNvSpPr txBox="1"/>
          <p:nvPr/>
        </p:nvSpPr>
        <p:spPr>
          <a:xfrm>
            <a:off x="3124200" y="3091522"/>
            <a:ext cx="1447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>
                <a:solidFill>
                  <a:srgbClr val="FF0000"/>
                </a:solidFill>
              </a:rPr>
              <a:t>XXX</a:t>
            </a:r>
          </a:p>
        </p:txBody>
      </p:sp>
    </p:spTree>
    <p:extLst>
      <p:ext uri="{BB962C8B-B14F-4D97-AF65-F5344CB8AC3E}">
        <p14:creationId xmlns:p14="http://schemas.microsoft.com/office/powerpoint/2010/main" val="22694137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>
            <a:extLst>
              <a:ext uri="{FF2B5EF4-FFF2-40B4-BE49-F238E27FC236}">
                <a16:creationId xmlns:a16="http://schemas.microsoft.com/office/drawing/2014/main" id="{9C674A44-15C6-4FB5-8352-F0319E04A7D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00" y="5990020"/>
            <a:ext cx="12039600" cy="837611"/>
          </a:xfrm>
          <a:prstGeom prst="rect">
            <a:avLst/>
          </a:prstGeom>
        </p:spPr>
      </p:pic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545202B1-F740-4F02-9C58-541DBFA35E0B}"/>
              </a:ext>
            </a:extLst>
          </p:cNvPr>
          <p:cNvCxnSpPr>
            <a:cxnSpLocks/>
          </p:cNvCxnSpPr>
          <p:nvPr/>
        </p:nvCxnSpPr>
        <p:spPr>
          <a:xfrm>
            <a:off x="419100" y="896034"/>
            <a:ext cx="11252200" cy="0"/>
          </a:xfrm>
          <a:prstGeom prst="line">
            <a:avLst/>
          </a:prstGeom>
          <a:ln w="88900">
            <a:solidFill>
              <a:srgbClr val="EEEEE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Box 25">
            <a:extLst>
              <a:ext uri="{FF2B5EF4-FFF2-40B4-BE49-F238E27FC236}">
                <a16:creationId xmlns:a16="http://schemas.microsoft.com/office/drawing/2014/main" id="{0B41E539-7277-4B60-8730-067205D43DEC}"/>
              </a:ext>
            </a:extLst>
          </p:cNvPr>
          <p:cNvSpPr txBox="1"/>
          <p:nvPr/>
        </p:nvSpPr>
        <p:spPr>
          <a:xfrm>
            <a:off x="381000" y="152400"/>
            <a:ext cx="110622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accent5">
                    <a:lumMod val="50000"/>
                  </a:schemeClr>
                </a:solidFill>
              </a:rPr>
              <a:t>The </a:t>
            </a:r>
            <a:r>
              <a:rPr lang="en-US" sz="2800" dirty="0" err="1">
                <a:solidFill>
                  <a:schemeClr val="accent5">
                    <a:lumMod val="50000"/>
                  </a:schemeClr>
                </a:solidFill>
              </a:rPr>
              <a:t>Questtec</a:t>
            </a:r>
            <a:r>
              <a:rPr lang="en-US" sz="2800" dirty="0">
                <a:solidFill>
                  <a:schemeClr val="accent5">
                    <a:lumMod val="50000"/>
                  </a:schemeClr>
                </a:solidFill>
              </a:rPr>
              <a:t> Advantage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C10A468D-9CE0-9290-4065-E7EA515B6267}"/>
              </a:ext>
            </a:extLst>
          </p:cNvPr>
          <p:cNvSpPr txBox="1"/>
          <p:nvPr/>
        </p:nvSpPr>
        <p:spPr>
          <a:xfrm>
            <a:off x="457200" y="990600"/>
            <a:ext cx="953859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bg1">
                    <a:lumMod val="65000"/>
                  </a:schemeClr>
                </a:solidFill>
              </a:rPr>
              <a:t>Why </a:t>
            </a:r>
            <a:r>
              <a:rPr lang="en-US" sz="2800" b="1" dirty="0" err="1">
                <a:solidFill>
                  <a:schemeClr val="bg1">
                    <a:lumMod val="65000"/>
                  </a:schemeClr>
                </a:solidFill>
              </a:rPr>
              <a:t>Questtec</a:t>
            </a:r>
            <a:endParaRPr lang="en-US" sz="2800" b="1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1E00CC32-4E36-4B42-D2D0-C0B2134E3466}"/>
              </a:ext>
            </a:extLst>
          </p:cNvPr>
          <p:cNvSpPr txBox="1"/>
          <p:nvPr/>
        </p:nvSpPr>
        <p:spPr>
          <a:xfrm>
            <a:off x="801021" y="1485361"/>
            <a:ext cx="11252200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err="1">
                <a:solidFill>
                  <a:schemeClr val="accent5">
                    <a:lumMod val="50000"/>
                  </a:schemeClr>
                </a:solidFill>
              </a:rPr>
              <a:t>Questtec</a:t>
            </a:r>
            <a:r>
              <a:rPr lang="en-US" sz="1600" dirty="0">
                <a:solidFill>
                  <a:schemeClr val="accent5">
                    <a:lumMod val="50000"/>
                  </a:schemeClr>
                </a:solidFill>
              </a:rPr>
              <a:t> Specializes in the Steam Drum Level Indication – Over 10 years Experience with successful HP Steam Drum Applications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err="1">
                <a:solidFill>
                  <a:schemeClr val="accent5">
                    <a:lumMod val="50000"/>
                  </a:schemeClr>
                </a:solidFill>
              </a:rPr>
              <a:t>Questtec</a:t>
            </a:r>
            <a:r>
              <a:rPr lang="en-US" sz="1600" dirty="0">
                <a:solidFill>
                  <a:schemeClr val="accent5">
                    <a:lumMod val="50000"/>
                  </a:schemeClr>
                </a:solidFill>
              </a:rPr>
              <a:t> fully understands and compensates for Water Density Error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err="1">
                <a:solidFill>
                  <a:schemeClr val="accent5">
                    <a:lumMod val="50000"/>
                  </a:schemeClr>
                </a:solidFill>
              </a:rPr>
              <a:t>Questtec</a:t>
            </a:r>
            <a:r>
              <a:rPr lang="en-US" sz="1600" dirty="0">
                <a:solidFill>
                  <a:schemeClr val="accent5">
                    <a:lumMod val="50000"/>
                  </a:schemeClr>
                </a:solidFill>
              </a:rPr>
              <a:t> products are designed for ease of installation/integration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err="1">
                <a:solidFill>
                  <a:schemeClr val="accent5">
                    <a:lumMod val="50000"/>
                  </a:schemeClr>
                </a:solidFill>
              </a:rPr>
              <a:t>Questtec</a:t>
            </a:r>
            <a:r>
              <a:rPr lang="en-US" sz="1600" dirty="0">
                <a:solidFill>
                  <a:schemeClr val="accent5">
                    <a:lumMod val="50000"/>
                  </a:schemeClr>
                </a:solidFill>
              </a:rPr>
              <a:t> is dedicated the high level of personal service your operation requires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err="1">
                <a:solidFill>
                  <a:schemeClr val="accent5">
                    <a:lumMod val="50000"/>
                  </a:schemeClr>
                </a:solidFill>
              </a:rPr>
              <a:t>Questtec</a:t>
            </a:r>
            <a:r>
              <a:rPr lang="en-US" sz="1600" dirty="0">
                <a:solidFill>
                  <a:schemeClr val="accent5">
                    <a:lumMod val="50000"/>
                  </a:schemeClr>
                </a:solidFill>
              </a:rPr>
              <a:t> stocks all long lead time items (including complete HP Guided Wave probes and electronics) and will keep your plant running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err="1">
                <a:solidFill>
                  <a:schemeClr val="accent5">
                    <a:lumMod val="50000"/>
                  </a:schemeClr>
                </a:solidFill>
              </a:rPr>
              <a:t>Questtec</a:t>
            </a:r>
            <a:r>
              <a:rPr lang="en-US" sz="1600" dirty="0">
                <a:solidFill>
                  <a:schemeClr val="accent5">
                    <a:lumMod val="50000"/>
                  </a:schemeClr>
                </a:solidFill>
              </a:rPr>
              <a:t> is THE quality supplier of Steam Drum Water Level Indication equipment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accent5">
                    <a:lumMod val="50000"/>
                  </a:schemeClr>
                </a:solidFill>
              </a:rPr>
              <a:t>Direct Reading Sight Glasses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accent5">
                    <a:lumMod val="50000"/>
                  </a:schemeClr>
                </a:solidFill>
              </a:rPr>
              <a:t>Conductivity/Resistivity Remote Level Indicators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accent5">
                    <a:lumMod val="50000"/>
                  </a:schemeClr>
                </a:solidFill>
              </a:rPr>
              <a:t>Fully integrated Guided Wave Radar systems.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sz="1600" dirty="0">
              <a:solidFill>
                <a:schemeClr val="accent5">
                  <a:lumMod val="50000"/>
                </a:schemeClr>
              </a:solidFill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641CF728-32AA-45C9-9199-F72EA704A0A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2449" y="4065814"/>
            <a:ext cx="2400300" cy="969352"/>
          </a:xfrm>
          <a:prstGeom prst="rect">
            <a:avLst/>
          </a:prstGeom>
        </p:spPr>
      </p:pic>
      <p:sp>
        <p:nvSpPr>
          <p:cNvPr id="3" name="Title 1">
            <a:extLst>
              <a:ext uri="{FF2B5EF4-FFF2-40B4-BE49-F238E27FC236}">
                <a16:creationId xmlns:a16="http://schemas.microsoft.com/office/drawing/2014/main" id="{E96713F0-4139-CBB7-5E2B-62E959DD8A9A}"/>
              </a:ext>
            </a:extLst>
          </p:cNvPr>
          <p:cNvSpPr txBox="1">
            <a:spLocks/>
          </p:cNvSpPr>
          <p:nvPr/>
        </p:nvSpPr>
        <p:spPr>
          <a:xfrm>
            <a:off x="565190" y="5200919"/>
            <a:ext cx="3306444" cy="790384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300" b="1" dirty="0">
                <a:solidFill>
                  <a:srgbClr val="FF0000"/>
                </a:solidFill>
              </a:rPr>
              <a:t>QUESTTEC SOLUTIONS IS AN ASME CODE STAMP HOLDER, S, R, U</a:t>
            </a:r>
            <a:endParaRPr lang="en-US" sz="1100" dirty="0">
              <a:solidFill>
                <a:srgbClr val="FF0000"/>
              </a:solidFill>
            </a:endParaRP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E3FCCAB2-0B69-0B19-60C1-2A80A44C0764}"/>
              </a:ext>
            </a:extLst>
          </p:cNvPr>
          <p:cNvGrpSpPr/>
          <p:nvPr/>
        </p:nvGrpSpPr>
        <p:grpSpPr>
          <a:xfrm>
            <a:off x="571500" y="5098333"/>
            <a:ext cx="175564" cy="277182"/>
            <a:chOff x="2887414" y="2763425"/>
            <a:chExt cx="175564" cy="277182"/>
          </a:xfrm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48AD9F98-A4F9-61C0-B61D-DA43D85E8361}"/>
                </a:ext>
              </a:extLst>
            </p:cNvPr>
            <p:cNvSpPr/>
            <p:nvPr/>
          </p:nvSpPr>
          <p:spPr>
            <a:xfrm>
              <a:off x="2887414" y="2892672"/>
              <a:ext cx="152400" cy="147935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Half Frame 5">
              <a:extLst>
                <a:ext uri="{FF2B5EF4-FFF2-40B4-BE49-F238E27FC236}">
                  <a16:creationId xmlns:a16="http://schemas.microsoft.com/office/drawing/2014/main" id="{501C08E7-905B-5CBA-E37E-236F8BF0AB70}"/>
                </a:ext>
              </a:extLst>
            </p:cNvPr>
            <p:cNvSpPr/>
            <p:nvPr/>
          </p:nvSpPr>
          <p:spPr>
            <a:xfrm rot="2550347" flipH="1" flipV="1">
              <a:off x="2972087" y="2763425"/>
              <a:ext cx="90891" cy="258493"/>
            </a:xfrm>
            <a:prstGeom prst="halfFram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sp>
        <p:nvSpPr>
          <p:cNvPr id="7" name="Title 1">
            <a:extLst>
              <a:ext uri="{FF2B5EF4-FFF2-40B4-BE49-F238E27FC236}">
                <a16:creationId xmlns:a16="http://schemas.microsoft.com/office/drawing/2014/main" id="{7C8DF9D3-F80A-84B5-4CB9-550C57780218}"/>
              </a:ext>
            </a:extLst>
          </p:cNvPr>
          <p:cNvSpPr txBox="1">
            <a:spLocks/>
          </p:cNvSpPr>
          <p:nvPr/>
        </p:nvSpPr>
        <p:spPr>
          <a:xfrm>
            <a:off x="4625475" y="4814851"/>
            <a:ext cx="3669911" cy="1328113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100" b="0" i="0" dirty="0">
                <a:solidFill>
                  <a:srgbClr val="202124"/>
                </a:solidFill>
                <a:effectLst/>
                <a:latin typeface="Google Sans"/>
              </a:rPr>
              <a:t>S Stamp. The ASME stamp </a:t>
            </a:r>
            <a:r>
              <a:rPr lang="en-US" sz="1100" b="0" i="0" dirty="0">
                <a:solidFill>
                  <a:srgbClr val="040C28"/>
                </a:solidFill>
                <a:effectLst/>
                <a:latin typeface="Google Sans"/>
              </a:rPr>
              <a:t>allows manufacturers to fabricate ASME-compliant pressure retaining parts, power boilers, and power piping</a:t>
            </a:r>
            <a:r>
              <a:rPr lang="en-US" sz="1100" b="0" i="0" dirty="0">
                <a:solidFill>
                  <a:srgbClr val="202124"/>
                </a:solidFill>
                <a:effectLst/>
                <a:latin typeface="Google Sans"/>
              </a:rPr>
              <a:t>. Like the U and U2 stamps, it requires a quality assurance program that meets the standards outlined in the ASME Boiler and Pressure Vessel Code.</a:t>
            </a:r>
            <a:endParaRPr lang="en-US" sz="18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751121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>
            <a:extLst>
              <a:ext uri="{FF2B5EF4-FFF2-40B4-BE49-F238E27FC236}">
                <a16:creationId xmlns:a16="http://schemas.microsoft.com/office/drawing/2014/main" id="{9C674A44-15C6-4FB5-8352-F0319E04A7D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00" y="5969000"/>
            <a:ext cx="12039600" cy="837611"/>
          </a:xfrm>
          <a:prstGeom prst="rect">
            <a:avLst/>
          </a:prstGeom>
        </p:spPr>
      </p:pic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545202B1-F740-4F02-9C58-541DBFA35E0B}"/>
              </a:ext>
            </a:extLst>
          </p:cNvPr>
          <p:cNvCxnSpPr>
            <a:cxnSpLocks/>
          </p:cNvCxnSpPr>
          <p:nvPr/>
        </p:nvCxnSpPr>
        <p:spPr>
          <a:xfrm>
            <a:off x="419100" y="685800"/>
            <a:ext cx="11252200" cy="0"/>
          </a:xfrm>
          <a:prstGeom prst="line">
            <a:avLst/>
          </a:prstGeom>
          <a:ln w="88900">
            <a:solidFill>
              <a:srgbClr val="EEEEEE">
                <a:alpha val="49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Box 25">
            <a:extLst>
              <a:ext uri="{FF2B5EF4-FFF2-40B4-BE49-F238E27FC236}">
                <a16:creationId xmlns:a16="http://schemas.microsoft.com/office/drawing/2014/main" id="{0B41E539-7277-4B60-8730-067205D43DEC}"/>
              </a:ext>
            </a:extLst>
          </p:cNvPr>
          <p:cNvSpPr txBox="1"/>
          <p:nvPr/>
        </p:nvSpPr>
        <p:spPr>
          <a:xfrm>
            <a:off x="381000" y="152400"/>
            <a:ext cx="6324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chemeClr val="accent5">
                    <a:lumMod val="50000"/>
                  </a:schemeClr>
                </a:solidFill>
              </a:rPr>
              <a:t>Modern Boiler Level Indication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0FB876DF-3F30-4DD9-94CC-29DEFC51EACA}"/>
              </a:ext>
            </a:extLst>
          </p:cNvPr>
          <p:cNvSpPr txBox="1"/>
          <p:nvPr/>
        </p:nvSpPr>
        <p:spPr>
          <a:xfrm>
            <a:off x="304799" y="1011520"/>
            <a:ext cx="7620001" cy="3764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accent5">
                    <a:lumMod val="50000"/>
                  </a:schemeClr>
                </a:solidFill>
              </a:rPr>
              <a:t>Different Types of High-Pressure Steam, Boiler Level Indicators ?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A9D72FDA-9115-4BDF-BFB4-FB92B0E9AFD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2400" y="2629742"/>
            <a:ext cx="3055033" cy="1645483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9B096581-1CD9-49C7-8C14-ED186B0CD4B5}"/>
              </a:ext>
            </a:extLst>
          </p:cNvPr>
          <p:cNvSpPr txBox="1"/>
          <p:nvPr/>
        </p:nvSpPr>
        <p:spPr>
          <a:xfrm>
            <a:off x="4214220" y="1868298"/>
            <a:ext cx="20574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chemeClr val="accent5">
                    <a:lumMod val="50000"/>
                  </a:schemeClr>
                </a:solidFill>
              </a:rPr>
              <a:t>DP Transmitter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723CACAD-8B65-4F42-AE52-FF9EB651FDE6}"/>
              </a:ext>
            </a:extLst>
          </p:cNvPr>
          <p:cNvSpPr txBox="1"/>
          <p:nvPr/>
        </p:nvSpPr>
        <p:spPr>
          <a:xfrm>
            <a:off x="848074" y="1846175"/>
            <a:ext cx="2057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chemeClr val="accent5">
                    <a:lumMod val="50000"/>
                  </a:schemeClr>
                </a:solidFill>
              </a:rPr>
              <a:t>Multi-Point Probe Level Indicator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DC02F1F2-268D-4A70-9DDD-C5ADC66C2F81}"/>
              </a:ext>
            </a:extLst>
          </p:cNvPr>
          <p:cNvSpPr txBox="1"/>
          <p:nvPr/>
        </p:nvSpPr>
        <p:spPr>
          <a:xfrm>
            <a:off x="7179034" y="1874838"/>
            <a:ext cx="20574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chemeClr val="accent5">
                    <a:lumMod val="50000"/>
                  </a:schemeClr>
                </a:solidFill>
              </a:rPr>
              <a:t>Guided Wave Radar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875F8584-CDD5-4E93-936B-421399AFFA0E}"/>
              </a:ext>
            </a:extLst>
          </p:cNvPr>
          <p:cNvSpPr txBox="1"/>
          <p:nvPr/>
        </p:nvSpPr>
        <p:spPr>
          <a:xfrm>
            <a:off x="10380690" y="1537696"/>
            <a:ext cx="1524000" cy="3483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chemeClr val="accent5">
                    <a:lumMod val="50000"/>
                  </a:schemeClr>
                </a:solidFill>
              </a:rPr>
              <a:t>Sight Glass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86A193F-54BA-4552-9C4A-2BCECC19F73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038600" y="2532571"/>
            <a:ext cx="2057400" cy="16200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1D1C8C11-2515-4D20-B78B-63715CBA779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426336" y="2532571"/>
            <a:ext cx="1562795" cy="2233175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CB047FCF-AA88-418E-83C7-3A7E21316459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570151" y="1981144"/>
            <a:ext cx="943726" cy="3339160"/>
          </a:xfrm>
          <a:prstGeom prst="rect">
            <a:avLst/>
          </a:prstGeom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24EAC189-F585-4A77-9646-3A37F1691D75}"/>
              </a:ext>
            </a:extLst>
          </p:cNvPr>
          <p:cNvSpPr txBox="1"/>
          <p:nvPr/>
        </p:nvSpPr>
        <p:spPr>
          <a:xfrm>
            <a:off x="7174118" y="4911927"/>
            <a:ext cx="3112882" cy="5767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80000"/>
              </a:lnSpc>
            </a:pPr>
            <a:endParaRPr lang="en-US" altLang="en-US" sz="1100" dirty="0"/>
          </a:p>
          <a:p>
            <a:pPr>
              <a:lnSpc>
                <a:spcPct val="80000"/>
              </a:lnSpc>
            </a:pPr>
            <a:r>
              <a:rPr lang="en-US" altLang="en-US" sz="1400" dirty="0"/>
              <a:t>  - Widely recognized as superior</a:t>
            </a:r>
          </a:p>
          <a:p>
            <a:pPr>
              <a:lnSpc>
                <a:spcPct val="80000"/>
              </a:lnSpc>
            </a:pPr>
            <a:r>
              <a:rPr lang="en-US" altLang="en-US" sz="1400" dirty="0"/>
              <a:t>      level technology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E765CD88-CC0E-4E47-A0ED-0E6FA1440405}"/>
              </a:ext>
            </a:extLst>
          </p:cNvPr>
          <p:cNvSpPr txBox="1"/>
          <p:nvPr/>
        </p:nvSpPr>
        <p:spPr>
          <a:xfrm>
            <a:off x="4038600" y="4792393"/>
            <a:ext cx="2488662" cy="4044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80000"/>
              </a:lnSpc>
            </a:pPr>
            <a:endParaRPr lang="en-US" altLang="en-US" sz="1100" dirty="0"/>
          </a:p>
          <a:p>
            <a:pPr>
              <a:lnSpc>
                <a:spcPct val="80000"/>
              </a:lnSpc>
            </a:pPr>
            <a:r>
              <a:rPr lang="en-US" altLang="en-US" sz="1400" dirty="0"/>
              <a:t>  - Endless Recalibration 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D883D228-83B7-4265-ACB9-F62E1902BF9E}"/>
              </a:ext>
            </a:extLst>
          </p:cNvPr>
          <p:cNvSpPr txBox="1"/>
          <p:nvPr/>
        </p:nvSpPr>
        <p:spPr>
          <a:xfrm>
            <a:off x="883741" y="4792393"/>
            <a:ext cx="2488662" cy="4044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80000"/>
              </a:lnSpc>
            </a:pPr>
            <a:endParaRPr lang="en-US" altLang="en-US" sz="1100" dirty="0"/>
          </a:p>
          <a:p>
            <a:pPr>
              <a:lnSpc>
                <a:spcPct val="80000"/>
              </a:lnSpc>
            </a:pPr>
            <a:r>
              <a:rPr lang="en-US" altLang="en-US" sz="1400" dirty="0"/>
              <a:t>  - Classic Reliable 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8E426D75-FCEC-49BE-B1B7-D31AF6E8FB05}"/>
              </a:ext>
            </a:extLst>
          </p:cNvPr>
          <p:cNvSpPr txBox="1"/>
          <p:nvPr/>
        </p:nvSpPr>
        <p:spPr>
          <a:xfrm>
            <a:off x="10170729" y="5511482"/>
            <a:ext cx="1978254" cy="7491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80000"/>
              </a:lnSpc>
            </a:pPr>
            <a:endParaRPr lang="en-US" altLang="en-US" sz="1100" dirty="0"/>
          </a:p>
          <a:p>
            <a:pPr>
              <a:lnSpc>
                <a:spcPct val="80000"/>
              </a:lnSpc>
            </a:pPr>
            <a:r>
              <a:rPr lang="en-US" altLang="en-US" sz="1400" dirty="0"/>
              <a:t>  - Must have per code</a:t>
            </a:r>
          </a:p>
          <a:p>
            <a:pPr>
              <a:lnSpc>
                <a:spcPct val="80000"/>
              </a:lnSpc>
            </a:pPr>
            <a:r>
              <a:rPr lang="en-US" altLang="en-US" sz="1400" dirty="0"/>
              <a:t>  - Direct Reading</a:t>
            </a:r>
          </a:p>
          <a:p>
            <a:pPr>
              <a:lnSpc>
                <a:spcPct val="80000"/>
              </a:lnSpc>
            </a:pPr>
            <a:r>
              <a:rPr lang="en-US" altLang="en-US" sz="1400" dirty="0"/>
              <a:t>  - Level Verification</a:t>
            </a:r>
          </a:p>
        </p:txBody>
      </p:sp>
    </p:spTree>
    <p:extLst>
      <p:ext uri="{BB962C8B-B14F-4D97-AF65-F5344CB8AC3E}">
        <p14:creationId xmlns:p14="http://schemas.microsoft.com/office/powerpoint/2010/main" val="242453409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>
            <a:extLst>
              <a:ext uri="{FF2B5EF4-FFF2-40B4-BE49-F238E27FC236}">
                <a16:creationId xmlns:a16="http://schemas.microsoft.com/office/drawing/2014/main" id="{9C674A44-15C6-4FB5-8352-F0319E04A7D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00" y="5990020"/>
            <a:ext cx="12039600" cy="837611"/>
          </a:xfrm>
          <a:prstGeom prst="rect">
            <a:avLst/>
          </a:prstGeom>
        </p:spPr>
      </p:pic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545202B1-F740-4F02-9C58-541DBFA35E0B}"/>
              </a:ext>
            </a:extLst>
          </p:cNvPr>
          <p:cNvCxnSpPr>
            <a:cxnSpLocks/>
          </p:cNvCxnSpPr>
          <p:nvPr/>
        </p:nvCxnSpPr>
        <p:spPr>
          <a:xfrm>
            <a:off x="419100" y="896034"/>
            <a:ext cx="11252200" cy="0"/>
          </a:xfrm>
          <a:prstGeom prst="line">
            <a:avLst/>
          </a:prstGeom>
          <a:ln w="88900">
            <a:solidFill>
              <a:srgbClr val="EEEEE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Box 25">
            <a:extLst>
              <a:ext uri="{FF2B5EF4-FFF2-40B4-BE49-F238E27FC236}">
                <a16:creationId xmlns:a16="http://schemas.microsoft.com/office/drawing/2014/main" id="{0B41E539-7277-4B60-8730-067205D43DEC}"/>
              </a:ext>
            </a:extLst>
          </p:cNvPr>
          <p:cNvSpPr txBox="1"/>
          <p:nvPr/>
        </p:nvSpPr>
        <p:spPr>
          <a:xfrm>
            <a:off x="381000" y="152400"/>
            <a:ext cx="1106222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accent5">
                    <a:lumMod val="50000"/>
                  </a:schemeClr>
                </a:solidFill>
              </a:rPr>
              <a:t>Modern Boiler Level Indication				GWR v. DP</a:t>
            </a:r>
          </a:p>
          <a:p>
            <a:r>
              <a:rPr lang="en-US" sz="2800" dirty="0">
                <a:solidFill>
                  <a:schemeClr val="accent5">
                    <a:lumMod val="50000"/>
                  </a:schemeClr>
                </a:solidFill>
              </a:rPr>
              <a:t>										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C10A468D-9CE0-9290-4065-E7EA515B6267}"/>
              </a:ext>
            </a:extLst>
          </p:cNvPr>
          <p:cNvSpPr txBox="1"/>
          <p:nvPr/>
        </p:nvSpPr>
        <p:spPr>
          <a:xfrm>
            <a:off x="419101" y="1172029"/>
            <a:ext cx="23241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bg1">
                    <a:lumMod val="65000"/>
                  </a:schemeClr>
                </a:solidFill>
              </a:rPr>
              <a:t>Guided Wave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1E00CC32-4E36-4B42-D2D0-C0B2134E3466}"/>
              </a:ext>
            </a:extLst>
          </p:cNvPr>
          <p:cNvSpPr txBox="1"/>
          <p:nvPr/>
        </p:nvSpPr>
        <p:spPr>
          <a:xfrm>
            <a:off x="355600" y="2036807"/>
            <a:ext cx="55880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accent5">
                    <a:lumMod val="50000"/>
                  </a:schemeClr>
                </a:solidFill>
              </a:rPr>
              <a:t>Straight Forward: Reads Level by Evaluating Echo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err="1">
                <a:solidFill>
                  <a:schemeClr val="accent5">
                    <a:lumMod val="50000"/>
                  </a:schemeClr>
                </a:solidFill>
              </a:rPr>
              <a:t>Questtec</a:t>
            </a:r>
            <a:r>
              <a:rPr lang="en-US" sz="1600" dirty="0">
                <a:solidFill>
                  <a:schemeClr val="accent5">
                    <a:lumMod val="50000"/>
                  </a:schemeClr>
                </a:solidFill>
              </a:rPr>
              <a:t> offers a simple means of virtual, real time Temperature Compensation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accent5">
                    <a:lumMod val="50000"/>
                  </a:schemeClr>
                </a:solidFill>
              </a:rPr>
              <a:t>Simple Mechanical Installation:  Drum Connections and Drain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accent5">
                    <a:lumMod val="50000"/>
                  </a:schemeClr>
                </a:solidFill>
              </a:rPr>
              <a:t>Virtually maintenance free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accent5">
                    <a:lumMod val="50000"/>
                  </a:schemeClr>
                </a:solidFill>
              </a:rPr>
              <a:t>Enhanced accuracy during fill and start-up.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1B983753-0E67-4526-72E4-D3845E7780D6}"/>
              </a:ext>
            </a:extLst>
          </p:cNvPr>
          <p:cNvSpPr txBox="1"/>
          <p:nvPr/>
        </p:nvSpPr>
        <p:spPr>
          <a:xfrm>
            <a:off x="6629400" y="2036057"/>
            <a:ext cx="504190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accent5">
                    <a:lumMod val="50000"/>
                  </a:schemeClr>
                </a:solidFill>
              </a:rPr>
              <a:t>Infers level via calculation of Pressure Differences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accent5">
                    <a:lumMod val="50000"/>
                  </a:schemeClr>
                </a:solidFill>
              </a:rPr>
              <a:t>Temperature compensation is resolved via a complex algorithm based on assumptions of temperature drop.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accent5">
                    <a:lumMod val="50000"/>
                  </a:schemeClr>
                </a:solidFill>
              </a:rPr>
              <a:t>Complex system of pressurized communication piping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accent5">
                    <a:lumMod val="50000"/>
                  </a:schemeClr>
                </a:solidFill>
              </a:rPr>
              <a:t>Frequent maintenance of piping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accent5">
                    <a:lumMod val="50000"/>
                  </a:schemeClr>
                </a:solidFill>
              </a:rPr>
              <a:t>Relies on pressure balancing of system which slows response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600" dirty="0">
              <a:solidFill>
                <a:schemeClr val="accent5">
                  <a:lumMod val="50000"/>
                </a:schemeClr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600" dirty="0">
              <a:solidFill>
                <a:schemeClr val="accent5">
                  <a:lumMod val="50000"/>
                </a:schemeClr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600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5102A83-6F85-5A15-8E7A-0DE526A129DC}"/>
              </a:ext>
            </a:extLst>
          </p:cNvPr>
          <p:cNvSpPr txBox="1"/>
          <p:nvPr/>
        </p:nvSpPr>
        <p:spPr>
          <a:xfrm>
            <a:off x="6553200" y="1204436"/>
            <a:ext cx="4191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bg1">
                    <a:lumMod val="65000"/>
                  </a:schemeClr>
                </a:solidFill>
              </a:rPr>
              <a:t>Differential Pressure</a:t>
            </a:r>
          </a:p>
        </p:txBody>
      </p:sp>
    </p:spTree>
    <p:extLst>
      <p:ext uri="{BB962C8B-B14F-4D97-AF65-F5344CB8AC3E}">
        <p14:creationId xmlns:p14="http://schemas.microsoft.com/office/powerpoint/2010/main" val="425328050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>
            <a:extLst>
              <a:ext uri="{FF2B5EF4-FFF2-40B4-BE49-F238E27FC236}">
                <a16:creationId xmlns:a16="http://schemas.microsoft.com/office/drawing/2014/main" id="{9C674A44-15C6-4FB5-8352-F0319E04A7D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00" y="5990020"/>
            <a:ext cx="12039600" cy="837611"/>
          </a:xfrm>
          <a:prstGeom prst="rect">
            <a:avLst/>
          </a:prstGeom>
        </p:spPr>
      </p:pic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545202B1-F740-4F02-9C58-541DBFA35E0B}"/>
              </a:ext>
            </a:extLst>
          </p:cNvPr>
          <p:cNvCxnSpPr>
            <a:cxnSpLocks/>
          </p:cNvCxnSpPr>
          <p:nvPr/>
        </p:nvCxnSpPr>
        <p:spPr>
          <a:xfrm>
            <a:off x="419100" y="896034"/>
            <a:ext cx="11252200" cy="0"/>
          </a:xfrm>
          <a:prstGeom prst="line">
            <a:avLst/>
          </a:prstGeom>
          <a:ln w="88900">
            <a:solidFill>
              <a:srgbClr val="EEEEE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Box 24">
            <a:extLst>
              <a:ext uri="{FF2B5EF4-FFF2-40B4-BE49-F238E27FC236}">
                <a16:creationId xmlns:a16="http://schemas.microsoft.com/office/drawing/2014/main" id="{C10A468D-9CE0-9290-4065-E7EA515B6267}"/>
              </a:ext>
            </a:extLst>
          </p:cNvPr>
          <p:cNvSpPr txBox="1"/>
          <p:nvPr/>
        </p:nvSpPr>
        <p:spPr>
          <a:xfrm>
            <a:off x="386443" y="1003527"/>
            <a:ext cx="930999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bg1">
                    <a:lumMod val="65000"/>
                  </a:schemeClr>
                </a:solidFill>
              </a:rPr>
              <a:t>What is a Guided Wave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4F306FF-B9DE-083F-45BA-5E8FE6A209ED}"/>
              </a:ext>
            </a:extLst>
          </p:cNvPr>
          <p:cNvSpPr txBox="1"/>
          <p:nvPr/>
        </p:nvSpPr>
        <p:spPr>
          <a:xfrm>
            <a:off x="228600" y="2286135"/>
            <a:ext cx="72390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endParaRPr lang="en-US" sz="1600" dirty="0">
              <a:solidFill>
                <a:schemeClr val="accent1">
                  <a:lumMod val="75000"/>
                </a:schemeClr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accent1">
                    <a:lumMod val="75000"/>
                  </a:schemeClr>
                </a:solidFill>
              </a:rPr>
              <a:t>Guided Wave Radar is a highly accurate means of determining Liquid Level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accent1">
                    <a:lumMod val="75000"/>
                  </a:schemeClr>
                </a:solidFill>
              </a:rPr>
              <a:t>M</a:t>
            </a:r>
            <a:r>
              <a:rPr lang="en-US" altLang="en-US" sz="1600" dirty="0">
                <a:solidFill>
                  <a:schemeClr val="accent1">
                    <a:lumMod val="75000"/>
                  </a:schemeClr>
                </a:solidFill>
                <a:cs typeface="Arial" panose="020B0604020202020204" pitchFamily="34" charset="0"/>
              </a:rPr>
              <a:t>icrowave Burst Tracks a SS Rod</a:t>
            </a:r>
            <a:endParaRPr lang="en-US" altLang="en-US" sz="1600" dirty="0">
              <a:solidFill>
                <a:schemeClr val="accent1">
                  <a:lumMod val="75000"/>
                </a:schemeClr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en-US" sz="1600" dirty="0">
                <a:solidFill>
                  <a:schemeClr val="accent1">
                    <a:lumMod val="75000"/>
                  </a:schemeClr>
                </a:solidFill>
                <a:cs typeface="Arial" panose="020B0604020202020204" pitchFamily="34" charset="0"/>
              </a:rPr>
              <a:t>Using Time Domain Reflectometry (TDR), Return Echo is Evaluated </a:t>
            </a:r>
          </a:p>
          <a:p>
            <a:endParaRPr lang="en-US" sz="1600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87D26852-2632-819F-1004-3E44ECD81B6F}"/>
              </a:ext>
            </a:extLst>
          </p:cNvPr>
          <p:cNvSpPr txBox="1"/>
          <p:nvPr/>
        </p:nvSpPr>
        <p:spPr>
          <a:xfrm>
            <a:off x="7696200" y="398920"/>
            <a:ext cx="6324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chemeClr val="accent5">
                    <a:lumMod val="50000"/>
                  </a:schemeClr>
                </a:solidFill>
              </a:rPr>
              <a:t>Guided Wave Radar – Steam Drums</a:t>
            </a:r>
          </a:p>
        </p:txBody>
      </p:sp>
      <p:pic>
        <p:nvPicPr>
          <p:cNvPr id="3" name="Picture 2" descr="Related image">
            <a:extLst>
              <a:ext uri="{FF2B5EF4-FFF2-40B4-BE49-F238E27FC236}">
                <a16:creationId xmlns:a16="http://schemas.microsoft.com/office/drawing/2014/main" id="{A25E396A-507D-43D0-95D2-420F71A1B83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16486" y="1871144"/>
            <a:ext cx="4519613" cy="32106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2DA5A189-1CC8-A0C0-F056-725FE066E66B}"/>
              </a:ext>
            </a:extLst>
          </p:cNvPr>
          <p:cNvSpPr txBox="1"/>
          <p:nvPr/>
        </p:nvSpPr>
        <p:spPr>
          <a:xfrm>
            <a:off x="422464" y="321734"/>
            <a:ext cx="6325084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dirty="0">
                <a:solidFill>
                  <a:schemeClr val="accent5">
                    <a:lumMod val="50000"/>
                  </a:schemeClr>
                </a:solidFill>
              </a:rPr>
              <a:t>Modern Boiler Level Indication</a:t>
            </a:r>
          </a:p>
        </p:txBody>
      </p:sp>
    </p:spTree>
    <p:extLst>
      <p:ext uri="{BB962C8B-B14F-4D97-AF65-F5344CB8AC3E}">
        <p14:creationId xmlns:p14="http://schemas.microsoft.com/office/powerpoint/2010/main" val="235763476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>
            <a:extLst>
              <a:ext uri="{FF2B5EF4-FFF2-40B4-BE49-F238E27FC236}">
                <a16:creationId xmlns:a16="http://schemas.microsoft.com/office/drawing/2014/main" id="{9C674A44-15C6-4FB5-8352-F0319E04A7D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00" y="5990020"/>
            <a:ext cx="12039600" cy="837611"/>
          </a:xfrm>
          <a:prstGeom prst="rect">
            <a:avLst/>
          </a:prstGeom>
        </p:spPr>
      </p:pic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545202B1-F740-4F02-9C58-541DBFA35E0B}"/>
              </a:ext>
            </a:extLst>
          </p:cNvPr>
          <p:cNvCxnSpPr>
            <a:cxnSpLocks/>
          </p:cNvCxnSpPr>
          <p:nvPr/>
        </p:nvCxnSpPr>
        <p:spPr>
          <a:xfrm>
            <a:off x="419100" y="896034"/>
            <a:ext cx="11252200" cy="0"/>
          </a:xfrm>
          <a:prstGeom prst="line">
            <a:avLst/>
          </a:prstGeom>
          <a:ln w="88900">
            <a:solidFill>
              <a:srgbClr val="EEEEEE">
                <a:alpha val="49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TextBox 41">
            <a:extLst>
              <a:ext uri="{FF2B5EF4-FFF2-40B4-BE49-F238E27FC236}">
                <a16:creationId xmlns:a16="http://schemas.microsoft.com/office/drawing/2014/main" id="{294FDCB3-944F-489D-9CDE-58DBF29CF7F4}"/>
              </a:ext>
            </a:extLst>
          </p:cNvPr>
          <p:cNvSpPr txBox="1"/>
          <p:nvPr/>
        </p:nvSpPr>
        <p:spPr>
          <a:xfrm>
            <a:off x="381000" y="1054894"/>
            <a:ext cx="5345908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pc="-10" dirty="0">
                <a:solidFill>
                  <a:schemeClr val="accent5">
                    <a:lumMod val="50000"/>
                  </a:schemeClr>
                </a:solidFill>
              </a:rPr>
              <a:t>Gas Phase Compensation vs. Density Correction</a:t>
            </a:r>
            <a:endParaRPr lang="en-US" dirty="0">
              <a:solidFill>
                <a:schemeClr val="accent5">
                  <a:lumMod val="50000"/>
                </a:schemeClr>
              </a:solidFill>
            </a:endParaRPr>
          </a:p>
          <a:p>
            <a:endParaRPr lang="en-US" sz="2400" dirty="0">
              <a:solidFill>
                <a:schemeClr val="accent5">
                  <a:lumMod val="50000"/>
                </a:schemeClr>
              </a:solidFill>
            </a:endParaRPr>
          </a:p>
          <a:p>
            <a:endParaRPr lang="en-US" sz="2400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24411BF9-6B2E-4C30-B1E8-696C5099F435}"/>
              </a:ext>
            </a:extLst>
          </p:cNvPr>
          <p:cNvSpPr txBox="1"/>
          <p:nvPr/>
        </p:nvSpPr>
        <p:spPr>
          <a:xfrm>
            <a:off x="381000" y="152400"/>
            <a:ext cx="6324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chemeClr val="accent5">
                    <a:lumMod val="50000"/>
                  </a:schemeClr>
                </a:solidFill>
              </a:rPr>
              <a:t>Modern Boiler Level Indication</a:t>
            </a:r>
          </a:p>
        </p:txBody>
      </p:sp>
      <p:pic>
        <p:nvPicPr>
          <p:cNvPr id="208" name="Picture 207">
            <a:extLst>
              <a:ext uri="{FF2B5EF4-FFF2-40B4-BE49-F238E27FC236}">
                <a16:creationId xmlns:a16="http://schemas.microsoft.com/office/drawing/2014/main" id="{3C149FE3-DC76-4288-9660-C3E04D4EACD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81800" y="1196446"/>
            <a:ext cx="4949117" cy="4793574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75B4B00F-9A6C-4A0D-9901-B8A0D98847B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286000" y="1859676"/>
            <a:ext cx="2716481" cy="3933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214404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>
            <a:extLst>
              <a:ext uri="{FF2B5EF4-FFF2-40B4-BE49-F238E27FC236}">
                <a16:creationId xmlns:a16="http://schemas.microsoft.com/office/drawing/2014/main" id="{9C674A44-15C6-4FB5-8352-F0319E04A7D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00" y="5990020"/>
            <a:ext cx="12039600" cy="837611"/>
          </a:xfrm>
          <a:prstGeom prst="rect">
            <a:avLst/>
          </a:prstGeom>
        </p:spPr>
      </p:pic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545202B1-F740-4F02-9C58-541DBFA35E0B}"/>
              </a:ext>
            </a:extLst>
          </p:cNvPr>
          <p:cNvCxnSpPr>
            <a:cxnSpLocks/>
          </p:cNvCxnSpPr>
          <p:nvPr/>
        </p:nvCxnSpPr>
        <p:spPr>
          <a:xfrm>
            <a:off x="419100" y="896034"/>
            <a:ext cx="11252200" cy="0"/>
          </a:xfrm>
          <a:prstGeom prst="line">
            <a:avLst/>
          </a:prstGeom>
          <a:ln w="88900">
            <a:solidFill>
              <a:srgbClr val="EEEEE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Box 24">
            <a:extLst>
              <a:ext uri="{FF2B5EF4-FFF2-40B4-BE49-F238E27FC236}">
                <a16:creationId xmlns:a16="http://schemas.microsoft.com/office/drawing/2014/main" id="{C10A468D-9CE0-9290-4065-E7EA515B6267}"/>
              </a:ext>
            </a:extLst>
          </p:cNvPr>
          <p:cNvSpPr txBox="1"/>
          <p:nvPr/>
        </p:nvSpPr>
        <p:spPr>
          <a:xfrm>
            <a:off x="386443" y="1003527"/>
            <a:ext cx="930999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bg1">
                    <a:lumMod val="65000"/>
                  </a:schemeClr>
                </a:solidFill>
              </a:rPr>
              <a:t>What is a Gas Phase Compensation?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4F306FF-B9DE-083F-45BA-5E8FE6A209ED}"/>
              </a:ext>
            </a:extLst>
          </p:cNvPr>
          <p:cNvSpPr txBox="1"/>
          <p:nvPr/>
        </p:nvSpPr>
        <p:spPr>
          <a:xfrm>
            <a:off x="228600" y="2286135"/>
            <a:ext cx="74676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en-US" sz="16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Microwaves Travel Slower thru Steam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en-US" sz="16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Higher Pressure, Slower Speed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en-US" sz="16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Known Length Reference Point Reflector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en-US" sz="16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Calculates a Dynamic Compensation </a:t>
            </a:r>
            <a:endParaRPr lang="en-US" altLang="en-US" sz="1400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1600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87D26852-2632-819F-1004-3E44ECD81B6F}"/>
              </a:ext>
            </a:extLst>
          </p:cNvPr>
          <p:cNvSpPr txBox="1"/>
          <p:nvPr/>
        </p:nvSpPr>
        <p:spPr>
          <a:xfrm>
            <a:off x="381000" y="152400"/>
            <a:ext cx="6324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accent5">
                    <a:lumMod val="50000"/>
                  </a:schemeClr>
                </a:solidFill>
              </a:rPr>
              <a:t>Guided Wave Radar – Steam Drums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961ABA4-BE60-E684-4EB1-CD94B55CC83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17181" y="1635553"/>
            <a:ext cx="2055150" cy="4134052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4E762E9A-DD83-9FDD-F070-57899FA8D88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539674" y="2174631"/>
            <a:ext cx="5486400" cy="24556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24390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>
            <a:extLst>
              <a:ext uri="{FF2B5EF4-FFF2-40B4-BE49-F238E27FC236}">
                <a16:creationId xmlns:a16="http://schemas.microsoft.com/office/drawing/2014/main" id="{9C674A44-15C6-4FB5-8352-F0319E04A7D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00" y="5990020"/>
            <a:ext cx="12039600" cy="837611"/>
          </a:xfrm>
          <a:prstGeom prst="rect">
            <a:avLst/>
          </a:prstGeom>
        </p:spPr>
      </p:pic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545202B1-F740-4F02-9C58-541DBFA35E0B}"/>
              </a:ext>
            </a:extLst>
          </p:cNvPr>
          <p:cNvCxnSpPr>
            <a:cxnSpLocks/>
          </p:cNvCxnSpPr>
          <p:nvPr/>
        </p:nvCxnSpPr>
        <p:spPr>
          <a:xfrm>
            <a:off x="419100" y="896034"/>
            <a:ext cx="11252200" cy="0"/>
          </a:xfrm>
          <a:prstGeom prst="line">
            <a:avLst/>
          </a:prstGeom>
          <a:ln w="88900">
            <a:solidFill>
              <a:srgbClr val="EEEEE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Box 24">
            <a:extLst>
              <a:ext uri="{FF2B5EF4-FFF2-40B4-BE49-F238E27FC236}">
                <a16:creationId xmlns:a16="http://schemas.microsoft.com/office/drawing/2014/main" id="{C10A468D-9CE0-9290-4065-E7EA515B6267}"/>
              </a:ext>
            </a:extLst>
          </p:cNvPr>
          <p:cNvSpPr txBox="1"/>
          <p:nvPr/>
        </p:nvSpPr>
        <p:spPr>
          <a:xfrm>
            <a:off x="386443" y="1003527"/>
            <a:ext cx="930999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bg1">
                    <a:lumMod val="65000"/>
                  </a:schemeClr>
                </a:solidFill>
              </a:rPr>
              <a:t>What is a Water Density Compensation?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4F306FF-B9DE-083F-45BA-5E8FE6A209ED}"/>
              </a:ext>
            </a:extLst>
          </p:cNvPr>
          <p:cNvSpPr txBox="1"/>
          <p:nvPr/>
        </p:nvSpPr>
        <p:spPr>
          <a:xfrm>
            <a:off x="228600" y="2286135"/>
            <a:ext cx="4074295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en-US" sz="16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sub-cooled condensed steam in the bypass chamber is denser than the water in the drum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en-US" sz="16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GWR is accurate, but will pass along an error of 5-18%, due cooler/denser water in the bypass chamber</a:t>
            </a:r>
            <a:endParaRPr lang="en-US" altLang="en-US" sz="1400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1600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87D26852-2632-819F-1004-3E44ECD81B6F}"/>
              </a:ext>
            </a:extLst>
          </p:cNvPr>
          <p:cNvSpPr txBox="1"/>
          <p:nvPr/>
        </p:nvSpPr>
        <p:spPr>
          <a:xfrm>
            <a:off x="381000" y="152400"/>
            <a:ext cx="6324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accent5">
                    <a:lumMod val="50000"/>
                  </a:schemeClr>
                </a:solidFill>
              </a:rPr>
              <a:t>Guided Wave Radar – Steam Drums</a:t>
            </a: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3A284897-252C-EF7F-46C0-A6A05D07CF2C}"/>
              </a:ext>
            </a:extLst>
          </p:cNvPr>
          <p:cNvGrpSpPr/>
          <p:nvPr/>
        </p:nvGrpSpPr>
        <p:grpSpPr>
          <a:xfrm>
            <a:off x="4458068" y="1834176"/>
            <a:ext cx="3746266" cy="3536018"/>
            <a:chOff x="609600" y="1594207"/>
            <a:chExt cx="3746266" cy="3536018"/>
          </a:xfrm>
        </p:grpSpPr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2A394857-ADB7-0F6E-4A76-26C8942B9709}"/>
                </a:ext>
              </a:extLst>
            </p:cNvPr>
            <p:cNvGrpSpPr/>
            <p:nvPr/>
          </p:nvGrpSpPr>
          <p:grpSpPr>
            <a:xfrm>
              <a:off x="609600" y="1905000"/>
              <a:ext cx="3657600" cy="3225225"/>
              <a:chOff x="609600" y="1143863"/>
              <a:chExt cx="3657600" cy="3225225"/>
            </a:xfrm>
          </p:grpSpPr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F482C685-0B4B-CF3F-25C6-1456CC64B708}"/>
                  </a:ext>
                </a:extLst>
              </p:cNvPr>
              <p:cNvSpPr/>
              <p:nvPr/>
            </p:nvSpPr>
            <p:spPr>
              <a:xfrm rot="10800000">
                <a:off x="2362200" y="3759488"/>
                <a:ext cx="1524000" cy="152400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id="{EB877B6B-3304-A5B0-CACD-40B0201743E4}"/>
                  </a:ext>
                </a:extLst>
              </p:cNvPr>
              <p:cNvSpPr/>
              <p:nvPr/>
            </p:nvSpPr>
            <p:spPr>
              <a:xfrm rot="10800000">
                <a:off x="2362201" y="1778288"/>
                <a:ext cx="1524000" cy="152400"/>
              </a:xfrm>
              <a:prstGeom prst="rect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" name="Flowchart: Delay 13">
                <a:extLst>
                  <a:ext uri="{FF2B5EF4-FFF2-40B4-BE49-F238E27FC236}">
                    <a16:creationId xmlns:a16="http://schemas.microsoft.com/office/drawing/2014/main" id="{82D8D07B-0715-032C-23C5-EB17F449B26D}"/>
                  </a:ext>
                </a:extLst>
              </p:cNvPr>
              <p:cNvSpPr/>
              <p:nvPr/>
            </p:nvSpPr>
            <p:spPr>
              <a:xfrm>
                <a:off x="609600" y="1143863"/>
                <a:ext cx="2209800" cy="3225225"/>
              </a:xfrm>
              <a:prstGeom prst="flowChartDelay">
                <a:avLst/>
              </a:prstGeom>
              <a:solidFill>
                <a:schemeClr val="bg1">
                  <a:lumMod val="95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" name="Rectangle 14">
                <a:extLst>
                  <a:ext uri="{FF2B5EF4-FFF2-40B4-BE49-F238E27FC236}">
                    <a16:creationId xmlns:a16="http://schemas.microsoft.com/office/drawing/2014/main" id="{CFD06C7B-465E-0C0C-0B28-E08D87E64364}"/>
                  </a:ext>
                </a:extLst>
              </p:cNvPr>
              <p:cNvSpPr/>
              <p:nvPr/>
            </p:nvSpPr>
            <p:spPr>
              <a:xfrm rot="10800000">
                <a:off x="3886202" y="1523999"/>
                <a:ext cx="380998" cy="2708851"/>
              </a:xfrm>
              <a:prstGeom prst="rect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" name="Rectangle 16">
                <a:extLst>
                  <a:ext uri="{FF2B5EF4-FFF2-40B4-BE49-F238E27FC236}">
                    <a16:creationId xmlns:a16="http://schemas.microsoft.com/office/drawing/2014/main" id="{F7EF83D5-9583-C2BC-63F0-A84E2518BCEC}"/>
                  </a:ext>
                </a:extLst>
              </p:cNvPr>
              <p:cNvSpPr/>
              <p:nvPr/>
            </p:nvSpPr>
            <p:spPr>
              <a:xfrm rot="10800000">
                <a:off x="3886201" y="3162734"/>
                <a:ext cx="380998" cy="1070118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" name="Freeform: Shape 17">
                <a:extLst>
                  <a:ext uri="{FF2B5EF4-FFF2-40B4-BE49-F238E27FC236}">
                    <a16:creationId xmlns:a16="http://schemas.microsoft.com/office/drawing/2014/main" id="{8D5D49A7-BE2A-0117-3E74-B4EC1E9C14A7}"/>
                  </a:ext>
                </a:extLst>
              </p:cNvPr>
              <p:cNvSpPr/>
              <p:nvPr/>
            </p:nvSpPr>
            <p:spPr>
              <a:xfrm>
                <a:off x="618836" y="2724727"/>
                <a:ext cx="2189019" cy="1644073"/>
              </a:xfrm>
              <a:custGeom>
                <a:avLst/>
                <a:gdLst>
                  <a:gd name="connsiteX0" fmla="*/ 9237 w 2189019"/>
                  <a:gd name="connsiteY0" fmla="*/ 0 h 1644073"/>
                  <a:gd name="connsiteX1" fmla="*/ 2179782 w 2189019"/>
                  <a:gd name="connsiteY1" fmla="*/ 0 h 1644073"/>
                  <a:gd name="connsiteX2" fmla="*/ 2189019 w 2189019"/>
                  <a:gd name="connsiteY2" fmla="*/ 203200 h 1644073"/>
                  <a:gd name="connsiteX3" fmla="*/ 2161309 w 2189019"/>
                  <a:gd name="connsiteY3" fmla="*/ 452582 h 1644073"/>
                  <a:gd name="connsiteX4" fmla="*/ 2087419 w 2189019"/>
                  <a:gd name="connsiteY4" fmla="*/ 720437 h 1644073"/>
                  <a:gd name="connsiteX5" fmla="*/ 1985819 w 2189019"/>
                  <a:gd name="connsiteY5" fmla="*/ 979055 h 1644073"/>
                  <a:gd name="connsiteX6" fmla="*/ 1828800 w 2189019"/>
                  <a:gd name="connsiteY6" fmla="*/ 1209964 h 1644073"/>
                  <a:gd name="connsiteX7" fmla="*/ 1671782 w 2189019"/>
                  <a:gd name="connsiteY7" fmla="*/ 1403928 h 1644073"/>
                  <a:gd name="connsiteX8" fmla="*/ 1403928 w 2189019"/>
                  <a:gd name="connsiteY8" fmla="*/ 1588655 h 1644073"/>
                  <a:gd name="connsiteX9" fmla="*/ 1126837 w 2189019"/>
                  <a:gd name="connsiteY9" fmla="*/ 1644073 h 1644073"/>
                  <a:gd name="connsiteX10" fmla="*/ 0 w 2189019"/>
                  <a:gd name="connsiteY10" fmla="*/ 1634837 h 1644073"/>
                  <a:gd name="connsiteX11" fmla="*/ 9237 w 2189019"/>
                  <a:gd name="connsiteY11" fmla="*/ 0 h 164407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2189019" h="1644073">
                    <a:moveTo>
                      <a:pt x="9237" y="0"/>
                    </a:moveTo>
                    <a:lnTo>
                      <a:pt x="2179782" y="0"/>
                    </a:lnTo>
                    <a:lnTo>
                      <a:pt x="2189019" y="203200"/>
                    </a:lnTo>
                    <a:lnTo>
                      <a:pt x="2161309" y="452582"/>
                    </a:lnTo>
                    <a:lnTo>
                      <a:pt x="2087419" y="720437"/>
                    </a:lnTo>
                    <a:lnTo>
                      <a:pt x="1985819" y="979055"/>
                    </a:lnTo>
                    <a:lnTo>
                      <a:pt x="1828800" y="1209964"/>
                    </a:lnTo>
                    <a:lnTo>
                      <a:pt x="1671782" y="1403928"/>
                    </a:lnTo>
                    <a:lnTo>
                      <a:pt x="1403928" y="1588655"/>
                    </a:lnTo>
                    <a:lnTo>
                      <a:pt x="1126837" y="1644073"/>
                    </a:lnTo>
                    <a:lnTo>
                      <a:pt x="0" y="1634837"/>
                    </a:lnTo>
                    <a:lnTo>
                      <a:pt x="9237" y="0"/>
                    </a:lnTo>
                    <a:close/>
                  </a:path>
                </a:pathLst>
              </a:cu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19" name="Straight Connector 18">
                <a:extLst>
                  <a:ext uri="{FF2B5EF4-FFF2-40B4-BE49-F238E27FC236}">
                    <a16:creationId xmlns:a16="http://schemas.microsoft.com/office/drawing/2014/main" id="{25E3554D-705D-DC19-B781-FEDF2C52FC22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3886200" y="2756045"/>
                <a:ext cx="380999" cy="430"/>
              </a:xfrm>
              <a:prstGeom prst="line">
                <a:avLst/>
              </a:prstGeom>
              <a:ln w="15875"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D936E97B-39A4-D748-224C-F02817A707C8}"/>
                </a:ext>
              </a:extLst>
            </p:cNvPr>
            <p:cNvSpPr/>
            <p:nvPr/>
          </p:nvSpPr>
          <p:spPr>
            <a:xfrm>
              <a:off x="4066308" y="2133600"/>
              <a:ext cx="45719" cy="2743200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Hexagon 10">
              <a:extLst>
                <a:ext uri="{FF2B5EF4-FFF2-40B4-BE49-F238E27FC236}">
                  <a16:creationId xmlns:a16="http://schemas.microsoft.com/office/drawing/2014/main" id="{0D4F30A6-52E3-025E-D45E-51A855D758FE}"/>
                </a:ext>
              </a:extLst>
            </p:cNvPr>
            <p:cNvSpPr/>
            <p:nvPr/>
          </p:nvSpPr>
          <p:spPr>
            <a:xfrm>
              <a:off x="3822467" y="1594207"/>
              <a:ext cx="533399" cy="520557"/>
            </a:xfrm>
            <a:prstGeom prst="hexagon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0" name="Right Brace 19">
            <a:extLst>
              <a:ext uri="{FF2B5EF4-FFF2-40B4-BE49-F238E27FC236}">
                <a16:creationId xmlns:a16="http://schemas.microsoft.com/office/drawing/2014/main" id="{B7FF13AC-1A28-0722-5B23-E0DC617FA062}"/>
              </a:ext>
            </a:extLst>
          </p:cNvPr>
          <p:cNvSpPr/>
          <p:nvPr/>
        </p:nvSpPr>
        <p:spPr>
          <a:xfrm>
            <a:off x="8153401" y="3757152"/>
            <a:ext cx="339745" cy="406689"/>
          </a:xfrm>
          <a:prstGeom prst="rightBrac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C64CA01E-BE74-097E-5DDC-A759401D1B6F}"/>
              </a:ext>
            </a:extLst>
          </p:cNvPr>
          <p:cNvSpPr txBox="1"/>
          <p:nvPr/>
        </p:nvSpPr>
        <p:spPr>
          <a:xfrm>
            <a:off x="8509942" y="3794518"/>
            <a:ext cx="1184931" cy="307777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400" dirty="0"/>
              <a:t>Density Error</a:t>
            </a:r>
          </a:p>
        </p:txBody>
      </p:sp>
    </p:spTree>
    <p:extLst>
      <p:ext uri="{BB962C8B-B14F-4D97-AF65-F5344CB8AC3E}">
        <p14:creationId xmlns:p14="http://schemas.microsoft.com/office/powerpoint/2010/main" val="370963976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>
            <a:extLst>
              <a:ext uri="{FF2B5EF4-FFF2-40B4-BE49-F238E27FC236}">
                <a16:creationId xmlns:a16="http://schemas.microsoft.com/office/drawing/2014/main" id="{9C674A44-15C6-4FB5-8352-F0319E04A7D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00" y="5990020"/>
            <a:ext cx="12039600" cy="837611"/>
          </a:xfrm>
          <a:prstGeom prst="rect">
            <a:avLst/>
          </a:prstGeom>
        </p:spPr>
      </p:pic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545202B1-F740-4F02-9C58-541DBFA35E0B}"/>
              </a:ext>
            </a:extLst>
          </p:cNvPr>
          <p:cNvCxnSpPr>
            <a:cxnSpLocks/>
          </p:cNvCxnSpPr>
          <p:nvPr/>
        </p:nvCxnSpPr>
        <p:spPr>
          <a:xfrm>
            <a:off x="419100" y="896034"/>
            <a:ext cx="11252200" cy="0"/>
          </a:xfrm>
          <a:prstGeom prst="line">
            <a:avLst/>
          </a:prstGeom>
          <a:ln w="88900">
            <a:solidFill>
              <a:srgbClr val="EEEEE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Box 24">
            <a:extLst>
              <a:ext uri="{FF2B5EF4-FFF2-40B4-BE49-F238E27FC236}">
                <a16:creationId xmlns:a16="http://schemas.microsoft.com/office/drawing/2014/main" id="{C10A468D-9CE0-9290-4065-E7EA515B6267}"/>
              </a:ext>
            </a:extLst>
          </p:cNvPr>
          <p:cNvSpPr txBox="1"/>
          <p:nvPr/>
        </p:nvSpPr>
        <p:spPr>
          <a:xfrm>
            <a:off x="386443" y="1003527"/>
            <a:ext cx="930999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bg1">
                    <a:lumMod val="65000"/>
                  </a:schemeClr>
                </a:solidFill>
              </a:rPr>
              <a:t>Water Density Math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87D26852-2632-819F-1004-3E44ECD81B6F}"/>
              </a:ext>
            </a:extLst>
          </p:cNvPr>
          <p:cNvSpPr txBox="1"/>
          <p:nvPr/>
        </p:nvSpPr>
        <p:spPr>
          <a:xfrm>
            <a:off x="381000" y="152400"/>
            <a:ext cx="6324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accent5">
                    <a:lumMod val="50000"/>
                  </a:schemeClr>
                </a:solidFill>
              </a:rPr>
              <a:t>Guided Wave Radar – Steam Drums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064FA3FE-F37A-DA3E-F680-23CA1FDAAE96}"/>
              </a:ext>
            </a:extLst>
          </p:cNvPr>
          <p:cNvGrpSpPr/>
          <p:nvPr/>
        </p:nvGrpSpPr>
        <p:grpSpPr>
          <a:xfrm>
            <a:off x="2067269" y="1917650"/>
            <a:ext cx="3657600" cy="3225225"/>
            <a:chOff x="609600" y="1143863"/>
            <a:chExt cx="3657600" cy="3225225"/>
          </a:xfrm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DDE01DC9-C837-6A7E-8D3B-E518E124085B}"/>
                </a:ext>
              </a:extLst>
            </p:cNvPr>
            <p:cNvSpPr/>
            <p:nvPr/>
          </p:nvSpPr>
          <p:spPr>
            <a:xfrm rot="10800000">
              <a:off x="2362200" y="3759488"/>
              <a:ext cx="1524000" cy="1524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EA5EA6DD-BEB2-1B0F-FCB8-A4EB126CF0AA}"/>
                </a:ext>
              </a:extLst>
            </p:cNvPr>
            <p:cNvSpPr/>
            <p:nvPr/>
          </p:nvSpPr>
          <p:spPr>
            <a:xfrm rot="10800000">
              <a:off x="2362201" y="1778288"/>
              <a:ext cx="1524000" cy="15240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Flowchart: Delay 6">
              <a:extLst>
                <a:ext uri="{FF2B5EF4-FFF2-40B4-BE49-F238E27FC236}">
                  <a16:creationId xmlns:a16="http://schemas.microsoft.com/office/drawing/2014/main" id="{C614ACF3-D1E7-A529-A981-A93E5DE37E08}"/>
                </a:ext>
              </a:extLst>
            </p:cNvPr>
            <p:cNvSpPr/>
            <p:nvPr/>
          </p:nvSpPr>
          <p:spPr>
            <a:xfrm>
              <a:off x="609600" y="1143863"/>
              <a:ext cx="2209800" cy="3225225"/>
            </a:xfrm>
            <a:prstGeom prst="flowChartDelay">
              <a:avLst/>
            </a:prstGeom>
            <a:solidFill>
              <a:schemeClr val="bg1">
                <a:lumMod val="9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522EA4C8-707B-7E16-CA97-E4423087DB62}"/>
                </a:ext>
              </a:extLst>
            </p:cNvPr>
            <p:cNvSpPr/>
            <p:nvPr/>
          </p:nvSpPr>
          <p:spPr>
            <a:xfrm rot="10800000">
              <a:off x="3886202" y="1523999"/>
              <a:ext cx="380998" cy="2708851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3AF2A1BB-A38E-D812-C7B4-9E220AD284F5}"/>
                </a:ext>
              </a:extLst>
            </p:cNvPr>
            <p:cNvSpPr/>
            <p:nvPr/>
          </p:nvSpPr>
          <p:spPr>
            <a:xfrm rot="10800000">
              <a:off x="3886201" y="3162734"/>
              <a:ext cx="380998" cy="1070118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94390206-0446-C797-6623-10A341E0D963}"/>
                </a:ext>
              </a:extLst>
            </p:cNvPr>
            <p:cNvSpPr/>
            <p:nvPr/>
          </p:nvSpPr>
          <p:spPr>
            <a:xfrm>
              <a:off x="618836" y="2724727"/>
              <a:ext cx="2189019" cy="1644073"/>
            </a:xfrm>
            <a:custGeom>
              <a:avLst/>
              <a:gdLst>
                <a:gd name="connsiteX0" fmla="*/ 9237 w 2189019"/>
                <a:gd name="connsiteY0" fmla="*/ 0 h 1644073"/>
                <a:gd name="connsiteX1" fmla="*/ 2179782 w 2189019"/>
                <a:gd name="connsiteY1" fmla="*/ 0 h 1644073"/>
                <a:gd name="connsiteX2" fmla="*/ 2189019 w 2189019"/>
                <a:gd name="connsiteY2" fmla="*/ 203200 h 1644073"/>
                <a:gd name="connsiteX3" fmla="*/ 2161309 w 2189019"/>
                <a:gd name="connsiteY3" fmla="*/ 452582 h 1644073"/>
                <a:gd name="connsiteX4" fmla="*/ 2087419 w 2189019"/>
                <a:gd name="connsiteY4" fmla="*/ 720437 h 1644073"/>
                <a:gd name="connsiteX5" fmla="*/ 1985819 w 2189019"/>
                <a:gd name="connsiteY5" fmla="*/ 979055 h 1644073"/>
                <a:gd name="connsiteX6" fmla="*/ 1828800 w 2189019"/>
                <a:gd name="connsiteY6" fmla="*/ 1209964 h 1644073"/>
                <a:gd name="connsiteX7" fmla="*/ 1671782 w 2189019"/>
                <a:gd name="connsiteY7" fmla="*/ 1403928 h 1644073"/>
                <a:gd name="connsiteX8" fmla="*/ 1403928 w 2189019"/>
                <a:gd name="connsiteY8" fmla="*/ 1588655 h 1644073"/>
                <a:gd name="connsiteX9" fmla="*/ 1126837 w 2189019"/>
                <a:gd name="connsiteY9" fmla="*/ 1644073 h 1644073"/>
                <a:gd name="connsiteX10" fmla="*/ 0 w 2189019"/>
                <a:gd name="connsiteY10" fmla="*/ 1634837 h 1644073"/>
                <a:gd name="connsiteX11" fmla="*/ 9237 w 2189019"/>
                <a:gd name="connsiteY11" fmla="*/ 0 h 16440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189019" h="1644073">
                  <a:moveTo>
                    <a:pt x="9237" y="0"/>
                  </a:moveTo>
                  <a:lnTo>
                    <a:pt x="2179782" y="0"/>
                  </a:lnTo>
                  <a:lnTo>
                    <a:pt x="2189019" y="203200"/>
                  </a:lnTo>
                  <a:lnTo>
                    <a:pt x="2161309" y="452582"/>
                  </a:lnTo>
                  <a:lnTo>
                    <a:pt x="2087419" y="720437"/>
                  </a:lnTo>
                  <a:lnTo>
                    <a:pt x="1985819" y="979055"/>
                  </a:lnTo>
                  <a:lnTo>
                    <a:pt x="1828800" y="1209964"/>
                  </a:lnTo>
                  <a:lnTo>
                    <a:pt x="1671782" y="1403928"/>
                  </a:lnTo>
                  <a:lnTo>
                    <a:pt x="1403928" y="1588655"/>
                  </a:lnTo>
                  <a:lnTo>
                    <a:pt x="1126837" y="1644073"/>
                  </a:lnTo>
                  <a:lnTo>
                    <a:pt x="0" y="1634837"/>
                  </a:lnTo>
                  <a:lnTo>
                    <a:pt x="9237" y="0"/>
                  </a:lnTo>
                  <a:close/>
                </a:path>
              </a:pathLst>
            </a:cu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id="{36FF20F7-0F7F-3668-A9FD-71B233FBF549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886200" y="2756045"/>
              <a:ext cx="380999" cy="430"/>
            </a:xfrm>
            <a:prstGeom prst="line">
              <a:avLst/>
            </a:prstGeom>
            <a:ln w="15875"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9" name="Right Brace 28">
            <a:extLst>
              <a:ext uri="{FF2B5EF4-FFF2-40B4-BE49-F238E27FC236}">
                <a16:creationId xmlns:a16="http://schemas.microsoft.com/office/drawing/2014/main" id="{F28CDF03-C852-4E71-B6A1-A83557AE393E}"/>
              </a:ext>
            </a:extLst>
          </p:cNvPr>
          <p:cNvSpPr/>
          <p:nvPr/>
        </p:nvSpPr>
        <p:spPr>
          <a:xfrm>
            <a:off x="5753466" y="3503691"/>
            <a:ext cx="339745" cy="406689"/>
          </a:xfrm>
          <a:prstGeom prst="rightBrac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4021C994-679F-9D1E-B5CA-E6C21A3E3049}"/>
              </a:ext>
            </a:extLst>
          </p:cNvPr>
          <p:cNvSpPr txBox="1"/>
          <p:nvPr/>
        </p:nvSpPr>
        <p:spPr>
          <a:xfrm>
            <a:off x="5982066" y="3429000"/>
            <a:ext cx="1184931" cy="58477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400" dirty="0"/>
              <a:t>Density Error</a:t>
            </a:r>
          </a:p>
          <a:p>
            <a:pPr algn="ctr"/>
            <a:r>
              <a:rPr lang="en-US" b="1" dirty="0"/>
              <a:t>H</a:t>
            </a:r>
            <a:r>
              <a:rPr lang="en-US" b="1" baseline="-25000" dirty="0"/>
              <a:t>s</a:t>
            </a:r>
            <a:endParaRPr lang="en-US" b="1" dirty="0"/>
          </a:p>
        </p:txBody>
      </p:sp>
      <p:sp>
        <p:nvSpPr>
          <p:cNvPr id="32" name="Right Brace 31">
            <a:extLst>
              <a:ext uri="{FF2B5EF4-FFF2-40B4-BE49-F238E27FC236}">
                <a16:creationId xmlns:a16="http://schemas.microsoft.com/office/drawing/2014/main" id="{2CF55701-AC5C-8E78-78BA-EDC9CA8EEF6E}"/>
              </a:ext>
            </a:extLst>
          </p:cNvPr>
          <p:cNvSpPr/>
          <p:nvPr/>
        </p:nvSpPr>
        <p:spPr>
          <a:xfrm rot="10800000">
            <a:off x="3508719" y="3472083"/>
            <a:ext cx="422547" cy="1097760"/>
          </a:xfrm>
          <a:prstGeom prst="rightBrace">
            <a:avLst/>
          </a:prstGeom>
          <a:ln w="190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3" name="Right Brace 32">
            <a:extLst>
              <a:ext uri="{FF2B5EF4-FFF2-40B4-BE49-F238E27FC236}">
                <a16:creationId xmlns:a16="http://schemas.microsoft.com/office/drawing/2014/main" id="{CF020951-88EC-4646-6039-64D2ECFBF654}"/>
              </a:ext>
            </a:extLst>
          </p:cNvPr>
          <p:cNvSpPr/>
          <p:nvPr/>
        </p:nvSpPr>
        <p:spPr>
          <a:xfrm>
            <a:off x="5769320" y="3894667"/>
            <a:ext cx="339745" cy="675176"/>
          </a:xfrm>
          <a:prstGeom prst="rightBrac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E643B913-DA9A-F47D-B2C8-66741AEBBF25}"/>
              </a:ext>
            </a:extLst>
          </p:cNvPr>
          <p:cNvSpPr txBox="1"/>
          <p:nvPr/>
        </p:nvSpPr>
        <p:spPr>
          <a:xfrm>
            <a:off x="3194871" y="3813198"/>
            <a:ext cx="42499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err="1"/>
              <a:t>H</a:t>
            </a:r>
            <a:r>
              <a:rPr lang="en-US" b="1" baseline="-25000" dirty="0" err="1"/>
              <a:t>d</a:t>
            </a:r>
            <a:endParaRPr lang="en-US" b="1" baseline="30000" dirty="0"/>
          </a:p>
        </p:txBody>
      </p:sp>
      <p:grpSp>
        <p:nvGrpSpPr>
          <p:cNvPr id="35" name="Group 34">
            <a:extLst>
              <a:ext uri="{FF2B5EF4-FFF2-40B4-BE49-F238E27FC236}">
                <a16:creationId xmlns:a16="http://schemas.microsoft.com/office/drawing/2014/main" id="{6AD1332C-7CD8-A6DD-3FF4-DBA7D74F8125}"/>
              </a:ext>
            </a:extLst>
          </p:cNvPr>
          <p:cNvGrpSpPr/>
          <p:nvPr/>
        </p:nvGrpSpPr>
        <p:grpSpPr>
          <a:xfrm>
            <a:off x="8305800" y="2514600"/>
            <a:ext cx="1981200" cy="1099992"/>
            <a:chOff x="5867400" y="2862070"/>
            <a:chExt cx="1981200" cy="1099992"/>
          </a:xfrm>
        </p:grpSpPr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7822FF67-B914-6A83-FE34-583D5A664E76}"/>
                </a:ext>
              </a:extLst>
            </p:cNvPr>
            <p:cNvSpPr txBox="1"/>
            <p:nvPr/>
          </p:nvSpPr>
          <p:spPr>
            <a:xfrm>
              <a:off x="5867400" y="2862070"/>
              <a:ext cx="1981200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err="1"/>
                <a:t>H</a:t>
              </a:r>
              <a:r>
                <a:rPr lang="en-US" baseline="-25000" dirty="0" err="1"/>
                <a:t>d</a:t>
              </a:r>
              <a:r>
                <a:rPr lang="en-US" dirty="0" err="1"/>
                <a:t>D</a:t>
              </a:r>
              <a:r>
                <a:rPr lang="en-US" baseline="-25000" dirty="0" err="1"/>
                <a:t>d</a:t>
              </a:r>
              <a:r>
                <a:rPr lang="en-US" dirty="0"/>
                <a:t> = </a:t>
              </a:r>
              <a:r>
                <a:rPr lang="en-US" dirty="0" err="1"/>
                <a:t>H</a:t>
              </a:r>
              <a:r>
                <a:rPr lang="en-US" baseline="-25000" dirty="0" err="1"/>
                <a:t>g</a:t>
              </a:r>
              <a:r>
                <a:rPr lang="en-US" dirty="0" err="1"/>
                <a:t>D</a:t>
              </a:r>
              <a:r>
                <a:rPr lang="en-US" baseline="-25000" dirty="0" err="1"/>
                <a:t>g</a:t>
              </a:r>
              <a:r>
                <a:rPr lang="en-US" dirty="0"/>
                <a:t> + </a:t>
              </a:r>
              <a:r>
                <a:rPr lang="en-US" dirty="0" err="1"/>
                <a:t>H</a:t>
              </a:r>
              <a:r>
                <a:rPr lang="en-US" baseline="-25000" dirty="0" err="1"/>
                <a:t>s</a:t>
              </a:r>
              <a:r>
                <a:rPr lang="en-US" dirty="0" err="1"/>
                <a:t>D</a:t>
              </a:r>
              <a:r>
                <a:rPr lang="en-US" baseline="-25000" dirty="0" err="1"/>
                <a:t>s</a:t>
              </a:r>
              <a:endParaRPr lang="en-US" baseline="-25000" dirty="0"/>
            </a:p>
            <a:p>
              <a:endParaRPr lang="en-US" baseline="-25000" dirty="0"/>
            </a:p>
            <a:p>
              <a:endParaRPr lang="en-US" baseline="-25000" dirty="0"/>
            </a:p>
            <a:p>
              <a:r>
                <a:rPr lang="en-US" dirty="0" err="1"/>
                <a:t>H</a:t>
              </a:r>
              <a:r>
                <a:rPr lang="en-US" baseline="-25000" dirty="0" err="1"/>
                <a:t>d</a:t>
              </a:r>
              <a:r>
                <a:rPr lang="en-US" dirty="0"/>
                <a:t> = </a:t>
              </a:r>
            </a:p>
          </p:txBody>
        </p:sp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0E00F509-A900-2FAC-AEF0-001A7108F3F2}"/>
                </a:ext>
              </a:extLst>
            </p:cNvPr>
            <p:cNvSpPr txBox="1"/>
            <p:nvPr/>
          </p:nvSpPr>
          <p:spPr>
            <a:xfrm>
              <a:off x="6324600" y="3318932"/>
              <a:ext cx="11430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H</a:t>
              </a:r>
              <a:r>
                <a:rPr lang="en-US" baseline="-25000" dirty="0"/>
                <a:t>g</a:t>
              </a:r>
              <a:r>
                <a:rPr lang="en-US" dirty="0"/>
                <a:t>(D</a:t>
              </a:r>
              <a:r>
                <a:rPr lang="en-US" baseline="-25000" dirty="0"/>
                <a:t>g</a:t>
              </a:r>
              <a:r>
                <a:rPr lang="en-US" dirty="0"/>
                <a:t> - D</a:t>
              </a:r>
              <a:r>
                <a:rPr lang="en-US" baseline="-25000" dirty="0"/>
                <a:t>s</a:t>
              </a:r>
              <a:r>
                <a:rPr lang="en-US" dirty="0"/>
                <a:t>)</a:t>
              </a:r>
              <a:endParaRPr lang="en-US" baseline="-25000" dirty="0"/>
            </a:p>
          </p:txBody>
        </p:sp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E2169BEF-51E8-48B8-59C5-A31687AE2369}"/>
                </a:ext>
              </a:extLst>
            </p:cNvPr>
            <p:cNvSpPr txBox="1"/>
            <p:nvPr/>
          </p:nvSpPr>
          <p:spPr>
            <a:xfrm>
              <a:off x="6477000" y="3592730"/>
              <a:ext cx="8382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err="1"/>
                <a:t>D</a:t>
              </a:r>
              <a:r>
                <a:rPr lang="en-US" baseline="-25000" dirty="0" err="1"/>
                <a:t>d</a:t>
              </a:r>
              <a:r>
                <a:rPr lang="en-US" baseline="-25000" dirty="0"/>
                <a:t> </a:t>
              </a:r>
              <a:r>
                <a:rPr lang="en-US" dirty="0"/>
                <a:t>- D</a:t>
              </a:r>
              <a:r>
                <a:rPr lang="en-US" baseline="-25000" dirty="0"/>
                <a:t>s </a:t>
              </a:r>
              <a:endParaRPr lang="en-US" dirty="0"/>
            </a:p>
          </p:txBody>
        </p:sp>
        <p:cxnSp>
          <p:nvCxnSpPr>
            <p:cNvPr id="39" name="Straight Connector 38">
              <a:extLst>
                <a:ext uri="{FF2B5EF4-FFF2-40B4-BE49-F238E27FC236}">
                  <a16:creationId xmlns:a16="http://schemas.microsoft.com/office/drawing/2014/main" id="{6293F82B-C279-2028-62DC-1998AAAED37F}"/>
                </a:ext>
              </a:extLst>
            </p:cNvPr>
            <p:cNvCxnSpPr>
              <a:cxnSpLocks/>
            </p:cNvCxnSpPr>
            <p:nvPr/>
          </p:nvCxnSpPr>
          <p:spPr>
            <a:xfrm>
              <a:off x="6400800" y="3688264"/>
              <a:ext cx="990600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0" name="TextBox 39">
            <a:extLst>
              <a:ext uri="{FF2B5EF4-FFF2-40B4-BE49-F238E27FC236}">
                <a16:creationId xmlns:a16="http://schemas.microsoft.com/office/drawing/2014/main" id="{D9CA3A0E-A0D2-F6CD-6BEA-3EF17497CEF0}"/>
              </a:ext>
            </a:extLst>
          </p:cNvPr>
          <p:cNvSpPr txBox="1"/>
          <p:nvPr/>
        </p:nvSpPr>
        <p:spPr>
          <a:xfrm>
            <a:off x="6166671" y="4050268"/>
            <a:ext cx="42499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H</a:t>
            </a:r>
            <a:r>
              <a:rPr lang="en-US" b="1" baseline="-25000" dirty="0"/>
              <a:t>g</a:t>
            </a:r>
            <a:endParaRPr lang="en-US" b="1" baseline="30000" dirty="0"/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E31B5F84-894E-6839-A7AD-927E015C04BB}"/>
              </a:ext>
            </a:extLst>
          </p:cNvPr>
          <p:cNvSpPr txBox="1"/>
          <p:nvPr/>
        </p:nvSpPr>
        <p:spPr>
          <a:xfrm>
            <a:off x="2190961" y="4444396"/>
            <a:ext cx="1184931" cy="338554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400" dirty="0"/>
              <a:t>Density = </a:t>
            </a:r>
            <a:r>
              <a:rPr lang="en-US" sz="1600" b="1" dirty="0"/>
              <a:t>D</a:t>
            </a:r>
            <a:r>
              <a:rPr lang="en-US" sz="1600" b="1" baseline="-25000" dirty="0"/>
              <a:t>s</a:t>
            </a:r>
            <a:endParaRPr lang="en-US" sz="1600" b="1" dirty="0"/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31447198-F78B-E3DD-1CEA-3CDE01442F98}"/>
              </a:ext>
            </a:extLst>
          </p:cNvPr>
          <p:cNvSpPr txBox="1"/>
          <p:nvPr/>
        </p:nvSpPr>
        <p:spPr>
          <a:xfrm>
            <a:off x="5328471" y="4355068"/>
            <a:ext cx="42499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err="1"/>
              <a:t>D</a:t>
            </a:r>
            <a:r>
              <a:rPr lang="en-US" b="1" baseline="-25000" dirty="0" err="1"/>
              <a:t>d</a:t>
            </a:r>
            <a:endParaRPr lang="en-US" b="1" baseline="30000" dirty="0"/>
          </a:p>
        </p:txBody>
      </p:sp>
    </p:spTree>
    <p:extLst>
      <p:ext uri="{BB962C8B-B14F-4D97-AF65-F5344CB8AC3E}">
        <p14:creationId xmlns:p14="http://schemas.microsoft.com/office/powerpoint/2010/main" val="12244618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>
            <a:extLst>
              <a:ext uri="{FF2B5EF4-FFF2-40B4-BE49-F238E27FC236}">
                <a16:creationId xmlns:a16="http://schemas.microsoft.com/office/drawing/2014/main" id="{9C674A44-15C6-4FB5-8352-F0319E04A7D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00" y="5990020"/>
            <a:ext cx="12039600" cy="837611"/>
          </a:xfrm>
          <a:prstGeom prst="rect">
            <a:avLst/>
          </a:prstGeom>
        </p:spPr>
      </p:pic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545202B1-F740-4F02-9C58-541DBFA35E0B}"/>
              </a:ext>
            </a:extLst>
          </p:cNvPr>
          <p:cNvCxnSpPr>
            <a:cxnSpLocks/>
          </p:cNvCxnSpPr>
          <p:nvPr/>
        </p:nvCxnSpPr>
        <p:spPr>
          <a:xfrm>
            <a:off x="419100" y="896034"/>
            <a:ext cx="11252200" cy="0"/>
          </a:xfrm>
          <a:prstGeom prst="line">
            <a:avLst/>
          </a:prstGeom>
          <a:ln w="88900">
            <a:solidFill>
              <a:srgbClr val="EEEEE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Box 25">
            <a:extLst>
              <a:ext uri="{FF2B5EF4-FFF2-40B4-BE49-F238E27FC236}">
                <a16:creationId xmlns:a16="http://schemas.microsoft.com/office/drawing/2014/main" id="{0B41E539-7277-4B60-8730-067205D43DEC}"/>
              </a:ext>
            </a:extLst>
          </p:cNvPr>
          <p:cNvSpPr txBox="1"/>
          <p:nvPr/>
        </p:nvSpPr>
        <p:spPr>
          <a:xfrm>
            <a:off x="381000" y="152400"/>
            <a:ext cx="110622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accent5">
                    <a:lumMod val="50000"/>
                  </a:schemeClr>
                </a:solidFill>
              </a:rPr>
              <a:t>Water Density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C10A468D-9CE0-9290-4065-E7EA515B6267}"/>
              </a:ext>
            </a:extLst>
          </p:cNvPr>
          <p:cNvSpPr txBox="1"/>
          <p:nvPr/>
        </p:nvSpPr>
        <p:spPr>
          <a:xfrm>
            <a:off x="457200" y="990600"/>
            <a:ext cx="953859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bg1">
                    <a:lumMod val="65000"/>
                  </a:schemeClr>
                </a:solidFill>
              </a:rPr>
              <a:t>Guided Wave Radar technology with Density Error Correction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934F244-7C4B-1952-3903-D8B470C3814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62218" y="2093979"/>
            <a:ext cx="6106410" cy="3857941"/>
          </a:xfrm>
          <a:prstGeom prst="rect">
            <a:avLst/>
          </a:prstGeom>
        </p:spPr>
      </p:pic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C817405D-8B55-AFCF-21B6-227553EA97AF}"/>
              </a:ext>
            </a:extLst>
          </p:cNvPr>
          <p:cNvCxnSpPr>
            <a:cxnSpLocks/>
          </p:cNvCxnSpPr>
          <p:nvPr/>
        </p:nvCxnSpPr>
        <p:spPr>
          <a:xfrm>
            <a:off x="3879894" y="4057650"/>
            <a:ext cx="2286000" cy="0"/>
          </a:xfrm>
          <a:prstGeom prst="line">
            <a:avLst/>
          </a:prstGeom>
          <a:ln w="44450">
            <a:solidFill>
              <a:srgbClr val="38E84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835E8D27-215F-56A4-D99A-9B245DB216BC}"/>
              </a:ext>
            </a:extLst>
          </p:cNvPr>
          <p:cNvCxnSpPr>
            <a:cxnSpLocks/>
          </p:cNvCxnSpPr>
          <p:nvPr/>
        </p:nvCxnSpPr>
        <p:spPr>
          <a:xfrm>
            <a:off x="3901718" y="4396918"/>
            <a:ext cx="2921000" cy="0"/>
          </a:xfrm>
          <a:prstGeom prst="line">
            <a:avLst/>
          </a:prstGeom>
          <a:ln w="44450">
            <a:solidFill>
              <a:srgbClr val="38E84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3AB94165-51E5-4A16-CA90-9813DBB77445}"/>
              </a:ext>
            </a:extLst>
          </p:cNvPr>
          <p:cNvSpPr txBox="1"/>
          <p:nvPr/>
        </p:nvSpPr>
        <p:spPr>
          <a:xfrm>
            <a:off x="3717568" y="4057649"/>
            <a:ext cx="1828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b="1" dirty="0">
                <a:solidFill>
                  <a:srgbClr val="38E845"/>
                </a:solidFill>
              </a:rPr>
              <a:t>DENSITY ERROR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16656B82-AB97-CB92-DECC-23B3A3C72B37}"/>
              </a:ext>
            </a:extLst>
          </p:cNvPr>
          <p:cNvCxnSpPr>
            <a:cxnSpLocks/>
          </p:cNvCxnSpPr>
          <p:nvPr/>
        </p:nvCxnSpPr>
        <p:spPr>
          <a:xfrm flipV="1">
            <a:off x="4816118" y="3709307"/>
            <a:ext cx="0" cy="386443"/>
          </a:xfrm>
          <a:prstGeom prst="line">
            <a:avLst/>
          </a:prstGeom>
          <a:ln w="44450">
            <a:solidFill>
              <a:srgbClr val="38E845"/>
            </a:solidFill>
            <a:head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61C1A09C-83A2-481E-411C-2BBA48214D20}"/>
              </a:ext>
            </a:extLst>
          </p:cNvPr>
          <p:cNvCxnSpPr>
            <a:cxnSpLocks/>
          </p:cNvCxnSpPr>
          <p:nvPr/>
        </p:nvCxnSpPr>
        <p:spPr>
          <a:xfrm>
            <a:off x="4816118" y="4396918"/>
            <a:ext cx="0" cy="380796"/>
          </a:xfrm>
          <a:prstGeom prst="line">
            <a:avLst/>
          </a:prstGeom>
          <a:ln w="44450">
            <a:solidFill>
              <a:srgbClr val="38E845"/>
            </a:solidFill>
            <a:head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>
            <a:extLst>
              <a:ext uri="{FF2B5EF4-FFF2-40B4-BE49-F238E27FC236}">
                <a16:creationId xmlns:a16="http://schemas.microsoft.com/office/drawing/2014/main" id="{1E00CC32-4E36-4B42-D2D0-C0B2134E3466}"/>
              </a:ext>
            </a:extLst>
          </p:cNvPr>
          <p:cNvSpPr txBox="1"/>
          <p:nvPr/>
        </p:nvSpPr>
        <p:spPr>
          <a:xfrm>
            <a:off x="355600" y="2036807"/>
            <a:ext cx="57785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chemeClr val="accent5">
                    <a:lumMod val="50000"/>
                  </a:schemeClr>
                </a:solidFill>
              </a:rPr>
              <a:t> - Real time temperature reading sent to control unit</a:t>
            </a:r>
          </a:p>
          <a:p>
            <a:r>
              <a:rPr lang="en-US" sz="1600" dirty="0">
                <a:solidFill>
                  <a:schemeClr val="accent5">
                    <a:lumMod val="50000"/>
                  </a:schemeClr>
                </a:solidFill>
              </a:rPr>
              <a:t> - Density error is calculated </a:t>
            </a:r>
          </a:p>
          <a:p>
            <a:r>
              <a:rPr lang="en-US" sz="1600" dirty="0">
                <a:solidFill>
                  <a:schemeClr val="accent5">
                    <a:lumMod val="50000"/>
                  </a:schemeClr>
                </a:solidFill>
              </a:rPr>
              <a:t> - Level signal is corrected</a:t>
            </a:r>
          </a:p>
          <a:p>
            <a:r>
              <a:rPr lang="en-US" sz="1600" dirty="0">
                <a:solidFill>
                  <a:schemeClr val="accent5">
                    <a:lumMod val="50000"/>
                  </a:schemeClr>
                </a:solidFill>
              </a:rPr>
              <a:t> - Accuracy is improved </a:t>
            </a:r>
          </a:p>
        </p:txBody>
      </p:sp>
    </p:spTree>
    <p:extLst>
      <p:ext uri="{BB962C8B-B14F-4D97-AF65-F5344CB8AC3E}">
        <p14:creationId xmlns:p14="http://schemas.microsoft.com/office/powerpoint/2010/main" val="38676057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33680</TotalTime>
  <Words>733</Words>
  <Application>Microsoft Office PowerPoint</Application>
  <PresentationFormat>Widescreen</PresentationFormat>
  <Paragraphs>152</Paragraphs>
  <Slides>13</Slides>
  <Notes>12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7" baseType="lpstr">
      <vt:lpstr>Arial</vt:lpstr>
      <vt:lpstr>Calibri</vt:lpstr>
      <vt:lpstr>Google Sans</vt:lpstr>
      <vt:lpstr>Office Theme</vt:lpstr>
      <vt:lpstr>Modern Boiler Level Indication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QUEST-TEC SOLUTIONS</dc:title>
  <dc:creator>Jordan</dc:creator>
  <cp:lastModifiedBy>Shelly White</cp:lastModifiedBy>
  <cp:revision>894</cp:revision>
  <cp:lastPrinted>2023-06-07T18:47:42Z</cp:lastPrinted>
  <dcterms:created xsi:type="dcterms:W3CDTF">2006-08-16T00:00:00Z</dcterms:created>
  <dcterms:modified xsi:type="dcterms:W3CDTF">2024-10-08T16:17:30Z</dcterms:modified>
</cp:coreProperties>
</file>